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319" r:id="rId5"/>
    <p:sldId id="340" r:id="rId6"/>
    <p:sldId id="341" r:id="rId7"/>
    <p:sldId id="388" r:id="rId8"/>
    <p:sldId id="342" r:id="rId9"/>
    <p:sldId id="377" r:id="rId10"/>
    <p:sldId id="376" r:id="rId11"/>
    <p:sldId id="378" r:id="rId12"/>
    <p:sldId id="344" r:id="rId13"/>
    <p:sldId id="346" r:id="rId14"/>
    <p:sldId id="389" r:id="rId15"/>
    <p:sldId id="348" r:id="rId16"/>
    <p:sldId id="349" r:id="rId17"/>
    <p:sldId id="350" r:id="rId18"/>
    <p:sldId id="351" r:id="rId19"/>
    <p:sldId id="383" r:id="rId20"/>
    <p:sldId id="352" r:id="rId21"/>
    <p:sldId id="353" r:id="rId22"/>
    <p:sldId id="357" r:id="rId23"/>
    <p:sldId id="358" r:id="rId24"/>
    <p:sldId id="359" r:id="rId25"/>
    <p:sldId id="360" r:id="rId26"/>
    <p:sldId id="361" r:id="rId27"/>
    <p:sldId id="365" r:id="rId28"/>
    <p:sldId id="380" r:id="rId29"/>
    <p:sldId id="364" r:id="rId30"/>
    <p:sldId id="386" r:id="rId31"/>
    <p:sldId id="387" r:id="rId32"/>
    <p:sldId id="384" r:id="rId33"/>
    <p:sldId id="366" r:id="rId34"/>
    <p:sldId id="367" r:id="rId35"/>
    <p:sldId id="368" r:id="rId36"/>
    <p:sldId id="369" r:id="rId37"/>
    <p:sldId id="370" r:id="rId38"/>
    <p:sldId id="372" r:id="rId39"/>
    <p:sldId id="373" r:id="rId40"/>
    <p:sldId id="374" r:id="rId41"/>
    <p:sldId id="382" r:id="rId42"/>
    <p:sldId id="336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41" autoAdjust="0"/>
  </p:normalViewPr>
  <p:slideViewPr>
    <p:cSldViewPr snapToGrid="0">
      <p:cViewPr varScale="1">
        <p:scale>
          <a:sx n="94" d="100"/>
          <a:sy n="94" d="100"/>
        </p:scale>
        <p:origin x="648" y="78"/>
      </p:cViewPr>
      <p:guideLst>
        <p:guide orient="horz" pos="2160"/>
        <p:guide orient="horz" pos="273"/>
        <p:guide orient="horz" pos="4125"/>
        <p:guide orient="horz" pos="3822"/>
        <p:guide orient="horz" pos="951"/>
        <p:guide pos="2880"/>
        <p:guide pos="313"/>
        <p:guide pos="5451"/>
        <p:guide pos="2049"/>
        <p:guide pos="3711"/>
        <p:guide pos="3864"/>
        <p:guide pos="2801"/>
        <p:guide pos="2959"/>
        <p:guide pos="1896"/>
        <p:guide orient="horz" pos="34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1B19C-EA3E-4462-BDB8-9D72EDE10719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72785-1C4F-4FBA-85F9-9F8CF0717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60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00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z="1200" dirty="0">
              <a:solidFill>
                <a:srgbClr val="0069AF"/>
              </a:solidFill>
              <a:latin typeface="Arial" charset="0"/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6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46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5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Dělící stránka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91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221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80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658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143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969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3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z="1000" dirty="0">
              <a:latin typeface="Arial" charset="0"/>
              <a:cs typeface="Arial" charset="0"/>
            </a:endParaRPr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716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600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36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035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098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451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71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Dělící stránka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911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980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Dělící stránka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911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1200" dirty="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3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450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71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15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00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12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4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2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Dělící stránka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91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1000" dirty="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71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891A1E-0827-4DD5-99F4-29F0EDDEA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9FD0009-DC01-4F33-B276-32C4FF47F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1292B9-B0DA-4A20-A685-585E68CD4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C49D45-999F-4C4C-A226-5F2BA609E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52871A-25F2-4A43-92F2-20178E160D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iprpraha.cz/apl/app/prohlizecka_slovniku/?pojem=plocha-budov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tmwiki.kr-zlinsky.cz/star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c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pravazeleznic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etocha@spravazeleznic.cz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vazeleznic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udc.cz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pravazeleznic.cz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Mapování - předpisy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Školící kurz pro získání oprávnění podle předpisu ZAM1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Teams</a:t>
            </a:r>
            <a:r>
              <a:rPr lang="it-IT" dirty="0"/>
              <a:t>  </a:t>
            </a:r>
            <a:r>
              <a:rPr lang="cs-CZ" dirty="0"/>
              <a:t>7</a:t>
            </a:r>
            <a:r>
              <a:rPr lang="it-IT" dirty="0"/>
              <a:t>. </a:t>
            </a:r>
            <a:r>
              <a:rPr lang="cs-CZ" dirty="0"/>
              <a:t>11</a:t>
            </a:r>
            <a:r>
              <a:rPr lang="it-IT" dirty="0"/>
              <a:t>. 20</a:t>
            </a:r>
            <a:r>
              <a:rPr lang="cs-CZ" dirty="0"/>
              <a:t>23</a:t>
            </a:r>
            <a:r>
              <a:rPr lang="it-IT" dirty="0"/>
              <a:t> </a:t>
            </a:r>
            <a:endParaRPr lang="cs-C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Hana Hrabcová </a:t>
            </a:r>
          </a:p>
          <a:p>
            <a:pPr marL="0" lvl="1" indent="0">
              <a:buNone/>
            </a:pPr>
            <a:r>
              <a:rPr lang="cs-CZ" dirty="0"/>
              <a:t>SŽG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Vstupní data do databází.</a:t>
            </a:r>
          </a:p>
          <a:p>
            <a:endParaRPr lang="cs-CZ" altLang="cs-CZ" dirty="0"/>
          </a:p>
          <a:p>
            <a:r>
              <a:rPr lang="cs-CZ" altLang="cs-CZ" dirty="0"/>
              <a:t>Grafické znázornění objektů – </a:t>
            </a:r>
            <a:r>
              <a:rPr lang="cs-CZ" altLang="cs-CZ" sz="1600" dirty="0"/>
              <a:t>papírový tisk, WMS služba</a:t>
            </a:r>
            <a:r>
              <a:rPr lang="cs-CZ" altLang="cs-CZ" dirty="0"/>
              <a:t>.</a:t>
            </a:r>
          </a:p>
          <a:p>
            <a:endParaRPr lang="cs-CZ" altLang="cs-CZ" dirty="0"/>
          </a:p>
          <a:p>
            <a:r>
              <a:rPr lang="cs-CZ" altLang="cs-CZ" dirty="0"/>
              <a:t>Projektování ve 3D - </a:t>
            </a:r>
            <a:r>
              <a:rPr lang="cs-CZ" altLang="cs-CZ" sz="1600" dirty="0"/>
              <a:t>včetně DMT a generování řezů terénu</a:t>
            </a:r>
            <a:r>
              <a:rPr lang="cs-CZ" altLang="cs-CZ" dirty="0"/>
              <a:t>.</a:t>
            </a:r>
          </a:p>
          <a:p>
            <a:endParaRPr lang="cs-CZ" altLang="cs-CZ" dirty="0"/>
          </a:p>
          <a:p>
            <a:r>
              <a:rPr lang="cs-CZ" altLang="cs-CZ" dirty="0"/>
              <a:t>Zajištění plnění požadavků ze strany státní správy.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Využití výsledků mapovacích prací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999646"/>
            <a:ext cx="7505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7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DTM krajů = digitální technická mapa kraje</a:t>
            </a:r>
          </a:p>
          <a:p>
            <a:pPr lvl="1"/>
            <a:r>
              <a:rPr lang="cs-CZ" altLang="cs-CZ" b="0" dirty="0"/>
              <a:t>Vyhláška č.393/2020 Sb., </a:t>
            </a:r>
            <a:r>
              <a:rPr lang="cs-CZ" altLang="cs-CZ" b="0" dirty="0" err="1"/>
              <a:t>TermIt</a:t>
            </a:r>
            <a:r>
              <a:rPr lang="cs-CZ" altLang="cs-CZ" b="0" dirty="0"/>
              <a:t>, MPS DTM (= </a:t>
            </a:r>
            <a:r>
              <a:rPr lang="cs-CZ" altLang="cs-CZ" b="0" dirty="0" err="1"/>
              <a:t>DTMwiki</a:t>
            </a:r>
            <a:r>
              <a:rPr lang="cs-CZ" altLang="cs-CZ" b="0" dirty="0"/>
              <a:t>) </a:t>
            </a:r>
            <a:r>
              <a:rPr lang="cs-CZ" altLang="cs-CZ" sz="1200" b="0" dirty="0"/>
              <a:t>(</a:t>
            </a:r>
            <a:r>
              <a:rPr lang="cs-CZ" sz="12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https://app.iprpraha.cz/apl/app/prohlizecka_slovniku/?pojem=plocha-budovy</a:t>
            </a:r>
            <a:r>
              <a:rPr lang="cs-CZ" sz="1200" b="0" dirty="0"/>
              <a:t>)</a:t>
            </a:r>
          </a:p>
          <a:p>
            <a:pPr marL="360000" lvl="1" indent="0">
              <a:buNone/>
            </a:pPr>
            <a:r>
              <a:rPr lang="cs-CZ" sz="1200" b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(https://dtmwiki.kr-zlinsky.cz/start</a:t>
            </a:r>
            <a:r>
              <a:rPr lang="cs-CZ" sz="1200" b="0" dirty="0"/>
              <a:t>)</a:t>
            </a:r>
            <a:endParaRPr lang="cs-CZ" altLang="cs-CZ" sz="1200" b="0" dirty="0"/>
          </a:p>
          <a:p>
            <a:pPr lvl="1"/>
            <a:endParaRPr lang="cs-CZ" altLang="cs-CZ" b="0" dirty="0"/>
          </a:p>
          <a:p>
            <a:pPr lvl="1"/>
            <a:r>
              <a:rPr lang="cs-CZ" altLang="cs-CZ" b="0" dirty="0"/>
              <a:t>Měření jen vybraných objektů, zjednodušený zákres, generalizování, vyrovnávání na stejné souřadnice </a:t>
            </a:r>
            <a:r>
              <a:rPr lang="cs-CZ" altLang="cs-CZ" b="0" dirty="0" err="1"/>
              <a:t>xy</a:t>
            </a:r>
            <a:r>
              <a:rPr lang="cs-CZ" altLang="cs-CZ" b="0" dirty="0"/>
              <a:t>,… 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r>
              <a:rPr lang="cs-CZ" altLang="cs-CZ" dirty="0"/>
              <a:t>DTMŽ = digitální technická mapa železnice</a:t>
            </a:r>
          </a:p>
          <a:p>
            <a:pPr lvl="1"/>
            <a:r>
              <a:rPr lang="cs-CZ" altLang="cs-CZ" b="0" dirty="0"/>
              <a:t>Vychází z předpisu M20/MP010 – včetně měření ve zvýšené přesnosti.</a:t>
            </a:r>
          </a:p>
          <a:p>
            <a:pPr lvl="1"/>
            <a:endParaRPr lang="cs-CZ" altLang="cs-CZ" b="0" dirty="0"/>
          </a:p>
          <a:p>
            <a:pPr lvl="1"/>
            <a:r>
              <a:rPr lang="cs-CZ" altLang="cs-CZ" b="0" dirty="0"/>
              <a:t>Měří se klasická účelová železniční mapa bez ohledu na postupy používané při sběru dat pro DTM ČR (</a:t>
            </a:r>
            <a:r>
              <a:rPr lang="cs-CZ" altLang="cs-CZ" sz="1200" b="0" dirty="0" err="1"/>
              <a:t>např.zábradlí</a:t>
            </a:r>
            <a:r>
              <a:rPr lang="cs-CZ" altLang="cs-CZ" sz="1200" b="0" dirty="0"/>
              <a:t> nahoře pro DTMŽ x průmět na terén pro DTM ČR</a:t>
            </a:r>
            <a:r>
              <a:rPr lang="cs-CZ" altLang="cs-CZ" b="0" dirty="0"/>
              <a:t>).</a:t>
            </a:r>
          </a:p>
          <a:p>
            <a:pPr lvl="1"/>
            <a:endParaRPr lang="cs-CZ" altLang="cs-CZ" b="0" dirty="0"/>
          </a:p>
          <a:p>
            <a:pPr lvl="1"/>
            <a:r>
              <a:rPr lang="cs-CZ" altLang="cs-CZ" b="0" dirty="0"/>
              <a:t>Vyrovnávání na svislice u 3D objektů je možné ale ne povinné, nesmí přitom docházet k deformaci skutečnosti. </a:t>
            </a:r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Rozdíl mezi DTM krajů a DTMŽ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</p:spTree>
    <p:extLst>
      <p:ext uri="{BB962C8B-B14F-4D97-AF65-F5344CB8AC3E}">
        <p14:creationId xmlns:p14="http://schemas.microsoft.com/office/powerpoint/2010/main" val="81619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Předpis SŽ M20/MP005</a:t>
            </a:r>
          </a:p>
        </p:txBody>
      </p:sp>
    </p:spTree>
    <p:extLst>
      <p:ext uri="{BB962C8B-B14F-4D97-AF65-F5344CB8AC3E}">
        <p14:creationId xmlns:p14="http://schemas.microsoft.com/office/powerpoint/2010/main" val="353229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6413" y="1881188"/>
            <a:ext cx="8156575" cy="4061559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1800" dirty="0">
                <a:cs typeface="Arial" charset="0"/>
              </a:rPr>
              <a:t>Datový model od roku 1998; obvykle aktualizace k 1.září.</a:t>
            </a:r>
          </a:p>
          <a:p>
            <a:pPr>
              <a:spcBef>
                <a:spcPct val="0"/>
              </a:spcBef>
              <a:defRPr/>
            </a:pPr>
            <a:endParaRPr lang="cs-CZ" altLang="cs-CZ" sz="1600" dirty="0"/>
          </a:p>
          <a:p>
            <a:pPr>
              <a:spcBef>
                <a:spcPct val="0"/>
              </a:spcBef>
              <a:defRPr/>
            </a:pPr>
            <a:r>
              <a:rPr lang="cs-CZ" altLang="cs-CZ" sz="1800" b="1" dirty="0">
                <a:cs typeface="Arial" charset="0"/>
              </a:rPr>
              <a:t>Zpracování výkresu DGN</a:t>
            </a:r>
            <a:r>
              <a:rPr lang="cs-CZ" altLang="cs-CZ" sz="1800" dirty="0">
                <a:cs typeface="Arial" charset="0"/>
              </a:rPr>
              <a:t> – vrstva, značka, typ čáry, barva, velikost a font písma atd.</a:t>
            </a:r>
          </a:p>
          <a:p>
            <a:pPr marL="612000" lvl="2" indent="0">
              <a:spcBef>
                <a:spcPct val="0"/>
              </a:spcBef>
              <a:buNone/>
              <a:defRPr/>
            </a:pPr>
            <a:endParaRPr lang="cs-CZ" altLang="cs-CZ" sz="1600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1800" dirty="0">
                <a:cs typeface="Arial" charset="0"/>
              </a:rPr>
              <a:t>Pravidla pro seznam souřadnic a jeho hlavičku, tvorbu kresby DGN, vazby textu s grafickým prvkem, psaní víceřádkových textů v programu MGEO SŽ...</a:t>
            </a:r>
            <a:endParaRPr lang="cs-CZ" altLang="cs-CZ" sz="1800" dirty="0"/>
          </a:p>
          <a:p>
            <a:pPr>
              <a:spcBef>
                <a:spcPct val="0"/>
              </a:spcBef>
              <a:defRPr/>
            </a:pPr>
            <a:endParaRPr lang="cs-CZ" altLang="cs-CZ" dirty="0"/>
          </a:p>
          <a:p>
            <a:pPr>
              <a:spcBef>
                <a:spcPct val="0"/>
              </a:spcBef>
              <a:defRPr/>
            </a:pPr>
            <a:r>
              <a:rPr lang="cs-CZ" altLang="cs-CZ" sz="1800" dirty="0">
                <a:cs typeface="Arial" charset="0"/>
              </a:rPr>
              <a:t>Přílohy MP005:</a:t>
            </a:r>
          </a:p>
          <a:p>
            <a:pPr lvl="2">
              <a:spcBef>
                <a:spcPct val="0"/>
              </a:spcBef>
              <a:defRPr/>
            </a:pPr>
            <a:r>
              <a:rPr lang="cs-CZ" altLang="cs-CZ" sz="1800" dirty="0">
                <a:cs typeface="Arial" charset="0"/>
              </a:rPr>
              <a:t> datový model SŽ</a:t>
            </a:r>
          </a:p>
          <a:p>
            <a:pPr lvl="2">
              <a:spcBef>
                <a:spcPct val="0"/>
              </a:spcBef>
              <a:defRPr/>
            </a:pPr>
            <a:r>
              <a:rPr lang="cs-CZ" altLang="cs-CZ" sz="1800" dirty="0">
                <a:cs typeface="Arial" charset="0"/>
              </a:rPr>
              <a:t> zakládací výkresy DGN</a:t>
            </a:r>
          </a:p>
          <a:p>
            <a:pPr lvl="2">
              <a:spcBef>
                <a:spcPct val="0"/>
              </a:spcBef>
              <a:defRPr/>
            </a:pPr>
            <a:r>
              <a:rPr lang="cs-CZ" altLang="cs-CZ" sz="1800" dirty="0">
                <a:cs typeface="Arial" charset="0"/>
              </a:rPr>
              <a:t> knihovny značek a čar</a:t>
            </a:r>
          </a:p>
          <a:p>
            <a:pPr>
              <a:spcBef>
                <a:spcPct val="0"/>
              </a:spcBef>
              <a:defRPr/>
            </a:pPr>
            <a:endParaRPr lang="cs-CZ" alt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SŽ M20/MP005   Metodický pokyn pro tvorbu prostorových dat pro mapy velkého měřítka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</p:spTree>
    <p:extLst>
      <p:ext uri="{BB962C8B-B14F-4D97-AF65-F5344CB8AC3E}">
        <p14:creationId xmlns:p14="http://schemas.microsoft.com/office/powerpoint/2010/main" val="288398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Formát </a:t>
            </a:r>
            <a:r>
              <a:rPr lang="cs-CZ" dirty="0" err="1"/>
              <a:t>excel</a:t>
            </a:r>
            <a:r>
              <a:rPr lang="cs-CZ" dirty="0"/>
              <a:t>, rozdělen na listy: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Sloupeček C </a:t>
            </a:r>
            <a:r>
              <a:rPr lang="cs-CZ" altLang="cs-CZ" dirty="0"/>
              <a:t>- </a:t>
            </a:r>
            <a:r>
              <a:rPr lang="cs-CZ" altLang="cs-CZ" b="1" dirty="0"/>
              <a:t>jednoznačný identifikátor</a:t>
            </a:r>
            <a:r>
              <a:rPr lang="cs-CZ" altLang="cs-CZ" dirty="0"/>
              <a:t> prvku datového modelu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SŽ M20/MP005 příloha B - datový model SŽ – základní struktura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8FFAD7F-5CF9-4F5D-B5D2-67B5EA408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55" y="2201103"/>
            <a:ext cx="7526410" cy="2304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66D690-A54F-41ED-8ECB-13604FF2D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25" y="1859087"/>
            <a:ext cx="7726140" cy="216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605D09B-BA5B-4138-AFE9-05AF1CDC4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36" y="3540492"/>
            <a:ext cx="7648487" cy="3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9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1800" dirty="0" err="1">
                <a:cs typeface="Arial" charset="0"/>
              </a:rPr>
              <a:t>Microstation</a:t>
            </a:r>
            <a:r>
              <a:rPr lang="cs-CZ" altLang="cs-CZ" sz="1800" dirty="0">
                <a:cs typeface="Arial" charset="0"/>
              </a:rPr>
              <a:t> - svázání textu do grafické skupiny s „rodičem“: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1800" dirty="0" err="1">
                <a:cs typeface="Arial" charset="0"/>
              </a:rPr>
              <a:t>Fotokatalog</a:t>
            </a:r>
            <a:r>
              <a:rPr lang="cs-CZ" altLang="cs-CZ" sz="1800" dirty="0">
                <a:cs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800" dirty="0"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800" dirty="0"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1800" dirty="0">
                <a:cs typeface="Arial" charset="0"/>
              </a:rPr>
              <a:t>Program MGEO SŽ správné připojování popisu hlídá automaticky.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400" dirty="0">
              <a:cs typeface="Arial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SŽ M20/MP005 příloha B - datový model SŽ – připojování popisu přes grafické skupiny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81" y="5185902"/>
            <a:ext cx="2950033" cy="14667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2813713-7D80-41DB-9FD5-3AAE5C58B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459" y="1799998"/>
            <a:ext cx="6268325" cy="16290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A3652A-0F0D-415A-BC7C-DDB753D2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264" y="3569296"/>
            <a:ext cx="3728145" cy="12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20F0E9E-1922-4C64-B4FA-414CAFC33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3569296"/>
            <a:ext cx="1338493" cy="8645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93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1800" dirty="0">
                <a:cs typeface="Arial" charset="0"/>
              </a:rPr>
              <a:t>Všechny předávané výkresy.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1800" dirty="0">
                <a:cs typeface="Arial" charset="0"/>
              </a:rPr>
              <a:t>Sjednocení nastavení základních vlastností výkresů.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1800" dirty="0">
                <a:cs typeface="Arial" charset="0"/>
              </a:rPr>
              <a:t>MGEO SŽ: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800" dirty="0"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800" dirty="0"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1800" dirty="0">
                <a:cs typeface="Arial" charset="0"/>
              </a:rPr>
              <a:t>PV_KN_***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1800" dirty="0">
                <a:cs typeface="Arial" charset="0"/>
              </a:rPr>
              <a:t>PV_KOT_***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SŽ M20/MP005 příloha C – zakládací výkresy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00" y="3409950"/>
            <a:ext cx="3619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4EF6EA-264B-4410-BA75-FF701C938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769" y="874846"/>
            <a:ext cx="2124371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Předpis SŽ M20/MP006 a </a:t>
            </a:r>
            <a:r>
              <a:rPr lang="cs-CZ" altLang="cs-CZ" dirty="0" err="1"/>
              <a:t>fotokatalog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1012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>
                <a:cs typeface="Arial" charset="0"/>
              </a:rPr>
              <a:t>Od roku 1998, aktualizován obvykle k 1.září.</a:t>
            </a:r>
          </a:p>
          <a:p>
            <a:endParaRPr lang="cs-CZ" altLang="cs-CZ" sz="1800" dirty="0">
              <a:cs typeface="Arial" charset="0"/>
            </a:endParaRPr>
          </a:p>
          <a:p>
            <a:r>
              <a:rPr lang="cs-CZ" altLang="cs-CZ" sz="1800" dirty="0">
                <a:cs typeface="Arial" charset="0"/>
              </a:rPr>
              <a:t>Jak objekt vypadá, jak se měří </a:t>
            </a:r>
            <a:br>
              <a:rPr lang="cs-CZ" altLang="cs-CZ" sz="1800" dirty="0">
                <a:cs typeface="Arial" charset="0"/>
              </a:rPr>
            </a:br>
            <a:r>
              <a:rPr lang="cs-CZ" altLang="cs-CZ" sz="1800" dirty="0">
                <a:cs typeface="Arial" charset="0"/>
              </a:rPr>
              <a:t>a jak ho zakreslit.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SŽ M20/MP006 Opatření k zaměřování objektů železniční dopravní cesty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7E0395-A435-4469-B09B-A9D3E9C8A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56" y="2907767"/>
            <a:ext cx="3633875" cy="164756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27645E7-4175-4EF7-A2E4-407BEDB3D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12" y="1948766"/>
            <a:ext cx="3801839" cy="41186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043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566863"/>
            <a:ext cx="8156575" cy="4061559"/>
          </a:xfrm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rgbClr val="000000"/>
                </a:solidFill>
              </a:rPr>
              <a:t>Volný přístup: 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1800" dirty="0"/>
              <a:t>Přes stránky CTD: </a:t>
            </a:r>
            <a:r>
              <a:rPr lang="cs-CZ" altLang="cs-CZ" sz="1800" dirty="0">
                <a:hlinkClick r:id="rId3"/>
              </a:rPr>
              <a:t>www.tudc.cz</a:t>
            </a:r>
            <a:r>
              <a:rPr lang="cs-CZ" altLang="cs-CZ" sz="1800" dirty="0"/>
              <a:t> – Dokumenty – </a:t>
            </a:r>
            <a:r>
              <a:rPr lang="cs-CZ" altLang="cs-CZ" sz="1800" dirty="0" err="1"/>
              <a:t>Fotokatalog</a:t>
            </a:r>
            <a:r>
              <a:rPr lang="cs-CZ" altLang="cs-CZ" sz="1800" dirty="0"/>
              <a:t> geodetické dokumentace SŽG.</a:t>
            </a:r>
          </a:p>
          <a:p>
            <a:pPr marL="285750" indent="-285750">
              <a:spcBef>
                <a:spcPct val="0"/>
              </a:spcBef>
              <a:defRPr/>
            </a:pPr>
            <a:endParaRPr lang="cs-CZ" altLang="cs-CZ" sz="1800" dirty="0"/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1800" dirty="0"/>
              <a:t>Přes stránky SŽG: </a:t>
            </a:r>
            <a:r>
              <a:rPr lang="cs-CZ" altLang="cs-CZ" sz="1800" dirty="0">
                <a:hlinkClick r:id="rId4"/>
              </a:rPr>
              <a:t>www.spravazeleznic.cz</a:t>
            </a:r>
            <a:r>
              <a:rPr lang="cs-CZ" altLang="cs-CZ" sz="1800" dirty="0"/>
              <a:t> – O nás – Organizační struktura – Organizační jednotky – Správa železniční geodézie – Dokumenty – Dokumentace pro činnost externích firem – </a:t>
            </a:r>
            <a:r>
              <a:rPr lang="cs-CZ" altLang="cs-CZ" sz="1800" dirty="0" err="1"/>
              <a:t>Fotokatalog</a:t>
            </a:r>
            <a:r>
              <a:rPr lang="cs-CZ" altLang="cs-CZ" sz="1800" dirty="0"/>
              <a:t> geodetické dokumentace. </a:t>
            </a:r>
          </a:p>
          <a:p>
            <a:pPr marL="285750" indent="-285750">
              <a:spcBef>
                <a:spcPct val="0"/>
              </a:spcBef>
              <a:defRPr/>
            </a:pPr>
            <a:endParaRPr lang="cs-CZ" altLang="cs-CZ" sz="1800" dirty="0"/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1800" dirty="0"/>
              <a:t>Z aplikace MGEO SŽ.</a:t>
            </a:r>
          </a:p>
          <a:p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Webový </a:t>
            </a:r>
            <a:r>
              <a:rPr lang="cs-CZ" altLang="cs-CZ" dirty="0" err="1"/>
              <a:t>fotokatalog</a:t>
            </a:r>
            <a:r>
              <a:rPr lang="cs-CZ" altLang="cs-CZ" dirty="0"/>
              <a:t> geodetické dokumentace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</p:spTree>
    <p:extLst>
      <p:ext uri="{BB962C8B-B14F-4D97-AF65-F5344CB8AC3E}">
        <p14:creationId xmlns:p14="http://schemas.microsoft.com/office/powerpoint/2010/main" val="195829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-"/>
            </a:pPr>
            <a:endParaRPr lang="cs-CZ" altLang="cs-CZ" dirty="0"/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Základní informace, předpisy SŽ na webu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Předpis SŽ M20/MP005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Předpis SŽ M20/MP006 a </a:t>
            </a:r>
            <a:r>
              <a:rPr lang="cs-CZ" altLang="cs-CZ" dirty="0" err="1"/>
              <a:t>fotokatalog</a:t>
            </a:r>
            <a:endParaRPr lang="cs-CZ" altLang="cs-CZ" dirty="0"/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Kontrolní program SŽ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Testové otázky u zkoušky z oblasti mapování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</p:spTree>
    <p:extLst>
      <p:ext uri="{BB962C8B-B14F-4D97-AF65-F5344CB8AC3E}">
        <p14:creationId xmlns:p14="http://schemas.microsoft.com/office/powerpoint/2010/main" val="3259115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6888" y="359999"/>
            <a:ext cx="6163344" cy="1183051"/>
          </a:xfrm>
        </p:spPr>
        <p:txBody>
          <a:bodyPr/>
          <a:lstStyle/>
          <a:p>
            <a:r>
              <a:rPr lang="cs-CZ" dirty="0"/>
              <a:t>Vzhled úvodní strany </a:t>
            </a:r>
            <a:r>
              <a:rPr lang="cs-CZ" dirty="0" err="1"/>
              <a:t>fotokatalogu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– předpisy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002322"/>
            <a:ext cx="4995151" cy="56574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572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výběru podle textu v jedné záložce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97" y="978245"/>
            <a:ext cx="5431861" cy="54596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9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jednoho záznamu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– předpisy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2" y="875613"/>
            <a:ext cx="4197144" cy="57710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1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Důležité je to, co je napsáno v kolonce „Měřit v terénu“!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 na nevypovídající zákres místa měření na fotografii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3282950"/>
            <a:ext cx="460623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2457449"/>
            <a:ext cx="7200000" cy="4776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3282950"/>
            <a:ext cx="266522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3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zobrazení podle fotografie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8" y="1160712"/>
            <a:ext cx="7794597" cy="54081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2B1E48-8455-4931-A0F8-A03AE419B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254" y="233984"/>
            <a:ext cx="679595" cy="847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930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funkcionality </a:t>
            </a:r>
            <a:r>
              <a:rPr lang="cs-CZ" dirty="0" err="1"/>
              <a:t>fotokatalogu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906610" y="2009776"/>
            <a:ext cx="503465" cy="886868"/>
          </a:xfrm>
          <a:prstGeom prst="straightConnector1">
            <a:avLst/>
          </a:prstGeom>
          <a:ln w="12700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254686" y="3180371"/>
            <a:ext cx="1" cy="185934"/>
          </a:xfrm>
          <a:prstGeom prst="straightConnector1">
            <a:avLst/>
          </a:prstGeom>
          <a:ln w="12700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736921" y="3070833"/>
            <a:ext cx="691085" cy="1"/>
          </a:xfrm>
          <a:prstGeom prst="straightConnector1">
            <a:avLst/>
          </a:prstGeom>
          <a:ln w="12700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3" y="803883"/>
            <a:ext cx="3209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85" y="1908783"/>
            <a:ext cx="1266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7" y="1811641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47" y="1792591"/>
            <a:ext cx="8667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7" y="2961296"/>
            <a:ext cx="5753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Přímá spojnice se šipkou 31"/>
          <p:cNvCxnSpPr/>
          <p:nvPr/>
        </p:nvCxnSpPr>
        <p:spPr>
          <a:xfrm flipV="1">
            <a:off x="6456461" y="2965080"/>
            <a:ext cx="131063" cy="109537"/>
          </a:xfrm>
          <a:prstGeom prst="straightConnector1">
            <a:avLst/>
          </a:prstGeom>
          <a:ln w="12700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075" y="2386199"/>
            <a:ext cx="4446207" cy="5607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7AB824-F675-4A1A-8E70-2926C7F2A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4675" y="827814"/>
            <a:ext cx="2602873" cy="14488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C836AF6-4FC6-4C03-B3CF-FB48F9D59E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911" y="3378517"/>
            <a:ext cx="7076177" cy="28292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F67AF79-5C9D-45CF-BBD0-737F85FFC1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0580" y="6125636"/>
            <a:ext cx="1767560" cy="4034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078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 pomocného souboru </a:t>
            </a:r>
            <a:br>
              <a:rPr lang="cs-CZ" dirty="0"/>
            </a:br>
            <a:r>
              <a:rPr lang="cs-CZ" dirty="0"/>
              <a:t>Komplikované útvary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394" y="1319079"/>
            <a:ext cx="5802826" cy="23959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394" y="3687974"/>
            <a:ext cx="5802826" cy="28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5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 pomocného souboru </a:t>
            </a:r>
            <a:br>
              <a:rPr lang="cs-CZ" dirty="0"/>
            </a:br>
            <a:r>
              <a:rPr lang="cs-CZ" dirty="0"/>
              <a:t>Rozlišení kabelových objektů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36" y="1191640"/>
            <a:ext cx="7560000" cy="5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3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 pomocného souboru </a:t>
            </a:r>
            <a:br>
              <a:rPr lang="cs-CZ" dirty="0"/>
            </a:br>
            <a:r>
              <a:rPr lang="cs-CZ" dirty="0"/>
              <a:t>Rozbor měření kabelů a kabelových objektů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8" y="1218563"/>
            <a:ext cx="8280000" cy="48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9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 pomocného souboru </a:t>
            </a:r>
            <a:br>
              <a:rPr lang="cs-CZ" dirty="0"/>
            </a:br>
            <a:r>
              <a:rPr lang="cs-CZ" dirty="0"/>
              <a:t>Soupis vybraných změn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6BF5ADA-DC4C-4F23-99F4-771378CB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55" y="1160712"/>
            <a:ext cx="4874241" cy="55606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892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u="sng" dirty="0"/>
              <a:t>SŽ M20/MP005</a:t>
            </a:r>
            <a:r>
              <a:rPr lang="cs-CZ" altLang="cs-CZ" dirty="0"/>
              <a:t> </a:t>
            </a:r>
            <a:r>
              <a:rPr lang="cs-CZ" altLang="cs-CZ" sz="1600" dirty="0"/>
              <a:t>„Metodický pokyn pro tvorbu prostorových dat pro mapy velkého měřítka“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u="sng" dirty="0"/>
              <a:t>SŽ M20/MP006</a:t>
            </a:r>
            <a:r>
              <a:rPr lang="cs-CZ" altLang="cs-CZ" dirty="0"/>
              <a:t> </a:t>
            </a:r>
            <a:r>
              <a:rPr lang="cs-CZ" altLang="cs-CZ" sz="1600" dirty="0"/>
              <a:t>„Opatření k zaměřování objektů železniční dopravní cesty“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u="sng" dirty="0"/>
              <a:t>SŽ M20/MP010</a:t>
            </a:r>
            <a:r>
              <a:rPr lang="cs-CZ" altLang="cs-CZ" dirty="0"/>
              <a:t> </a:t>
            </a:r>
            <a:r>
              <a:rPr lang="cs-CZ" altLang="cs-CZ" sz="1600" dirty="0"/>
              <a:t>„Účelová železniční mapa velkého měřítka ve znění změny č.1“ </a:t>
            </a:r>
          </a:p>
          <a:p>
            <a:pPr>
              <a:spcBef>
                <a:spcPct val="0"/>
              </a:spcBef>
              <a:defRPr/>
            </a:pPr>
            <a:endParaRPr lang="cs-CZ" altLang="cs-CZ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cs-CZ" altLang="cs-CZ" dirty="0"/>
              <a:t>Související předpisy: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u="sng" dirty="0">
                <a:cs typeface="Arial" charset="0"/>
              </a:rPr>
              <a:t>Směrnice SŽDC č.117</a:t>
            </a:r>
            <a:r>
              <a:rPr lang="cs-CZ" altLang="cs-CZ" dirty="0">
                <a:cs typeface="Arial" charset="0"/>
              </a:rPr>
              <a:t>  </a:t>
            </a:r>
            <a:r>
              <a:rPr lang="cs-CZ" altLang="cs-CZ" sz="1600" dirty="0">
                <a:cs typeface="Arial" charset="0"/>
              </a:rPr>
              <a:t>„Předávání digitální dokumentace investiční výstavby SŽDC – ve znění změny č. 1“</a:t>
            </a:r>
            <a:endParaRPr lang="cs-CZ" altLang="cs-CZ" sz="1600" dirty="0"/>
          </a:p>
          <a:p>
            <a:pPr>
              <a:spcBef>
                <a:spcPct val="0"/>
              </a:spcBef>
              <a:defRPr/>
            </a:pPr>
            <a:r>
              <a:rPr lang="cs-CZ" altLang="cs-CZ" u="sng" dirty="0"/>
              <a:t>Směrnice SM011</a:t>
            </a:r>
            <a:r>
              <a:rPr lang="cs-CZ" altLang="cs-CZ" dirty="0"/>
              <a:t>  </a:t>
            </a:r>
            <a:r>
              <a:rPr lang="cs-CZ" altLang="cs-CZ" sz="1600" dirty="0"/>
              <a:t>„Dokumentace staveb Správy železnic, státní organizace“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u="sng" dirty="0"/>
              <a:t>TKP</a:t>
            </a:r>
            <a:r>
              <a:rPr lang="cs-CZ" altLang="cs-CZ" dirty="0"/>
              <a:t> </a:t>
            </a:r>
            <a:r>
              <a:rPr lang="cs-CZ" altLang="cs-CZ" sz="1600" dirty="0"/>
              <a:t>„Technické kvalitativní podmínky staveb státních drah“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Základní předpisy pro mapování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</p:spTree>
    <p:extLst>
      <p:ext uri="{BB962C8B-B14F-4D97-AF65-F5344CB8AC3E}">
        <p14:creationId xmlns:p14="http://schemas.microsoft.com/office/powerpoint/2010/main" val="1252344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 dalších informací – </a:t>
            </a:r>
            <a:br>
              <a:rPr lang="cs-CZ" dirty="0"/>
            </a:br>
            <a:r>
              <a:rPr lang="cs-CZ" dirty="0"/>
              <a:t>předpis SŽ D1 část první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E63BE01-B9CE-4DFD-94B2-53A0EB80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185CA0-999A-4F23-87CB-127E5D8E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58" y="1420656"/>
            <a:ext cx="6506483" cy="4753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1F3DF-7BA8-414D-927E-E32FFD5D6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519" y="344068"/>
            <a:ext cx="3515944" cy="9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25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program SŽ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91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dirty="0">
                <a:cs typeface="Arial" charset="0"/>
              </a:rPr>
              <a:t>Přístup - </a:t>
            </a:r>
            <a:r>
              <a:rPr lang="cs-CZ" altLang="cs-CZ" dirty="0">
                <a:cs typeface="Arial" charset="0"/>
                <a:hlinkClick r:id="rId3"/>
              </a:rPr>
              <a:t>letocha@spravazeleznic.cz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Kontrolní program SŽ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DFCA6A-26D4-47CE-BC86-431FBF738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86" y="2009877"/>
            <a:ext cx="6645999" cy="33288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B459AE7-1229-4199-81AE-BB006EA15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558" y="3189315"/>
            <a:ext cx="1943392" cy="20492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6234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Kontrolovat zároveň výkres DGN a textový seznam souřadnic (a soubor štítků).</a:t>
            </a:r>
            <a:endParaRPr lang="cs-CZ" sz="1600" dirty="0"/>
          </a:p>
          <a:p>
            <a:endParaRPr lang="cs-CZ" sz="1600" dirty="0"/>
          </a:p>
          <a:p>
            <a:r>
              <a:rPr lang="cs-CZ" dirty="0"/>
              <a:t>Program je stavěn sekvenčně</a:t>
            </a:r>
            <a:r>
              <a:rPr lang="cs-CZ" altLang="cs-CZ" sz="1600" dirty="0">
                <a:cs typeface="Arial" charset="0"/>
              </a:rPr>
              <a:t>.</a:t>
            </a:r>
          </a:p>
          <a:p>
            <a:endParaRPr lang="cs-CZ" altLang="cs-CZ" sz="1600" dirty="0">
              <a:cs typeface="Arial" charset="0"/>
            </a:endParaRPr>
          </a:p>
          <a:p>
            <a:r>
              <a:rPr lang="cs-CZ" dirty="0"/>
              <a:t>Není 100%, v</a:t>
            </a:r>
            <a:r>
              <a:rPr lang="cs-CZ" altLang="cs-CZ" dirty="0">
                <a:cs typeface="Arial" charset="0"/>
              </a:rPr>
              <a:t>ýsledky automatické kontroly je potřeba interpretovat spolu s příslušným výkresem DGN </a:t>
            </a:r>
            <a:r>
              <a:rPr lang="cs-CZ" altLang="cs-CZ" sz="1400" dirty="0">
                <a:cs typeface="Arial" charset="0"/>
              </a:rPr>
              <a:t>(</a:t>
            </a:r>
            <a:r>
              <a:rPr lang="cs-CZ" altLang="cs-CZ" sz="1400" dirty="0" err="1">
                <a:cs typeface="Arial" charset="0"/>
              </a:rPr>
              <a:t>např.nahlášení</a:t>
            </a:r>
            <a:r>
              <a:rPr lang="cs-CZ" altLang="cs-CZ" sz="1400" dirty="0">
                <a:cs typeface="Arial" charset="0"/>
              </a:rPr>
              <a:t> chybné kresby bez bodů/osamocených bodů v obloucích – v tomto případě je směrodatné </a:t>
            </a:r>
            <a:r>
              <a:rPr lang="cs-CZ" altLang="cs-CZ" sz="1400">
                <a:cs typeface="Arial" charset="0"/>
              </a:rPr>
              <a:t>proběhnutí úspěšné kontroly </a:t>
            </a:r>
            <a:r>
              <a:rPr lang="cs-CZ" altLang="cs-CZ" sz="1400" dirty="0">
                <a:cs typeface="Arial" charset="0"/>
              </a:rPr>
              <a:t>bodů v </a:t>
            </a:r>
            <a:r>
              <a:rPr lang="cs-CZ" altLang="cs-CZ" sz="1400">
                <a:cs typeface="Arial" charset="0"/>
              </a:rPr>
              <a:t>programu MGEO). </a:t>
            </a:r>
            <a:endParaRPr lang="cs-CZ" altLang="cs-CZ" dirty="0">
              <a:cs typeface="Arial" charset="0"/>
            </a:endParaRPr>
          </a:p>
          <a:p>
            <a:endParaRPr lang="cs-CZ" sz="1000" dirty="0">
              <a:cs typeface="Arial" charset="0"/>
            </a:endParaRPr>
          </a:p>
          <a:p>
            <a:r>
              <a:rPr lang="cs-CZ" dirty="0"/>
              <a:t>Shluky bodů nahlášené v protokolu programu Formální kontroly dokumentace se vzdáleností od sebe do 5 cm (</a:t>
            </a:r>
            <a:r>
              <a:rPr lang="cs-CZ" dirty="0" err="1"/>
              <a:t>xyz</a:t>
            </a:r>
            <a:r>
              <a:rPr lang="cs-CZ" dirty="0"/>
              <a:t>) se vyskytovat mohou, ale musí být prověřena jejich opodstatněnost (zda nejde o dvojí zaměření téhož bodu).</a:t>
            </a:r>
            <a:endParaRPr lang="cs-CZ" sz="1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Kontrolní program SŽ – protokol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</p:spTree>
    <p:extLst>
      <p:ext uri="{BB962C8B-B14F-4D97-AF65-F5344CB8AC3E}">
        <p14:creationId xmlns:p14="http://schemas.microsoft.com/office/powerpoint/2010/main" val="525438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charset="0"/>
              </a:rPr>
              <a:t>Kontrola rozsahu kresby – červená barva – kresba je mimo území ČR. </a:t>
            </a: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I když je horní rozsah „z“ napsán zelenou barvou, není správně – chyba ve výšce je skoro 600 m, ale program to nedokáže odhalit.</a:t>
            </a:r>
          </a:p>
          <a:p>
            <a:endParaRPr lang="cs-CZ" altLang="cs-CZ" dirty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Správný rozsah kresby daného výkresu:</a:t>
            </a: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  <a:p>
            <a:endParaRPr lang="cs-CZ" altLang="cs-CZ" dirty="0">
              <a:cs typeface="Arial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Kontrolní program SŽ - protokol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29" y="5219216"/>
            <a:ext cx="6120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29" y="2259565"/>
            <a:ext cx="6120000" cy="80937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63962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otázky z oblasti mapování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276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Testové otázky u zkoušky z oblasti mapování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TNŽ 01 0101-1 Provozování dráhy – Názvosloví – Část 1: Železniční stavebnictví</a:t>
            </a:r>
            <a:r>
              <a:rPr lang="cs-CZ" altLang="cs-CZ" sz="1600" dirty="0"/>
              <a:t> - </a:t>
            </a:r>
            <a:r>
              <a:rPr lang="cs-CZ" altLang="cs-CZ" sz="1600" dirty="0">
                <a:solidFill>
                  <a:srgbClr val="0069AF"/>
                </a:solidFill>
              </a:rPr>
              <a:t>Základní pojmy, např. co je námezník, </a:t>
            </a:r>
            <a:r>
              <a:rPr lang="cs-CZ" altLang="cs-CZ" sz="1600" dirty="0" err="1">
                <a:solidFill>
                  <a:srgbClr val="0069AF"/>
                </a:solidFill>
              </a:rPr>
              <a:t>balíza</a:t>
            </a:r>
            <a:r>
              <a:rPr lang="cs-CZ" altLang="cs-CZ" sz="1600" dirty="0">
                <a:solidFill>
                  <a:srgbClr val="0069AF"/>
                </a:solidFill>
              </a:rPr>
              <a:t>, dilatační zařízení...</a:t>
            </a:r>
            <a:endParaRPr lang="cs-CZ" altLang="cs-CZ" sz="1600" dirty="0"/>
          </a:p>
          <a:p>
            <a:endParaRPr lang="cs-CZ" altLang="cs-CZ" dirty="0"/>
          </a:p>
          <a:p>
            <a:r>
              <a:rPr lang="cs-CZ" altLang="cs-CZ" dirty="0"/>
              <a:t>ČSN 01 3410 Mapy velkých měřítek – Základní a účelové mapy</a:t>
            </a:r>
          </a:p>
          <a:p>
            <a:endParaRPr lang="cs-CZ" altLang="cs-CZ" dirty="0"/>
          </a:p>
          <a:p>
            <a:r>
              <a:rPr lang="cs-CZ" altLang="cs-CZ" dirty="0"/>
              <a:t>SŽ D1 ČÁST PRVNÍ Dopravní a návěstní předpis pro tratě nevybavené evropským vlakovým zabezpečovačem </a:t>
            </a:r>
            <a:r>
              <a:rPr lang="cs-CZ" altLang="cs-CZ" sz="1600" dirty="0"/>
              <a:t>- </a:t>
            </a:r>
            <a:r>
              <a:rPr lang="cs-CZ" altLang="cs-CZ" sz="1600" dirty="0">
                <a:solidFill>
                  <a:srgbClr val="0069AF"/>
                </a:solidFill>
              </a:rPr>
              <a:t>Základní návěstidla (co je označník, výkolejka, výstražný kolík…).</a:t>
            </a:r>
            <a:endParaRPr lang="cs-CZ" altLang="cs-CZ" sz="1600" dirty="0"/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/>
              <a:t>Opatření k zaměřování objektů železniční dopravní cesty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474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otázek z oblasti mapování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9" y="1117344"/>
            <a:ext cx="360897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27" y="1117344"/>
            <a:ext cx="255719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27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otázek z oblasti mapování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Pozor na znění úkolu: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3786430"/>
            <a:ext cx="6000750" cy="184785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7" y="1383697"/>
            <a:ext cx="6238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218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Mapování - předpisy</a:t>
            </a:r>
          </a:p>
          <a:p>
            <a:pPr marL="0" indent="0">
              <a:buNone/>
            </a:pPr>
            <a:endParaRPr lang="cs-CZ" dirty="0"/>
          </a:p>
          <a:p>
            <a:pPr marL="252000" lvl="1" indent="0">
              <a:buNone/>
            </a:pPr>
            <a:r>
              <a:rPr lang="cs-CZ" dirty="0"/>
              <a:t>Hana Hrabcová</a:t>
            </a:r>
          </a:p>
          <a:p>
            <a:pPr marL="504000" lvl="2" indent="0">
              <a:buNone/>
            </a:pPr>
            <a:r>
              <a:rPr lang="cs-CZ" dirty="0"/>
              <a:t>SŽG</a:t>
            </a:r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r>
              <a:rPr lang="cs-CZ" dirty="0"/>
              <a:t>hrabcova@spravazeleznic.cz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spravazeleznic.cz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železnic, 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</p:spTree>
    <p:extLst>
      <p:ext uri="{BB962C8B-B14F-4D97-AF65-F5344CB8AC3E}">
        <p14:creationId xmlns:p14="http://schemas.microsoft.com/office/powerpoint/2010/main" val="340455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dirty="0"/>
              <a:t>http://intranet.szdc.cz/eDAP/default.aspx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Aktuálně platný stav předpisů SŽ na intranetu  (</a:t>
            </a:r>
            <a:r>
              <a:rPr lang="cs-CZ" altLang="cs-CZ" dirty="0" err="1"/>
              <a:t>eDAP</a:t>
            </a:r>
            <a:r>
              <a:rPr lang="cs-CZ" altLang="cs-CZ" dirty="0"/>
              <a:t>) – pro pracovníky SŽG: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343" y="2574161"/>
            <a:ext cx="4147500" cy="2415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88" y="2067967"/>
            <a:ext cx="3667637" cy="31627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349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dirty="0"/>
              <a:t>Většina předpisů SŽ – Směrnice SM011, předpisy řady M20, S, D, Bp1 a další: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dirty="0">
                <a:hlinkClick r:id="rId3"/>
              </a:rPr>
              <a:t>www.spravazeleznic.cz</a:t>
            </a:r>
            <a:r>
              <a:rPr lang="cs-CZ" altLang="cs-CZ" dirty="0"/>
              <a:t> – O nás – Vnitřní předpisy Správy železnic - Dokumenty a předpisy.</a:t>
            </a:r>
          </a:p>
          <a:p>
            <a:pPr>
              <a:spcBef>
                <a:spcPct val="0"/>
              </a:spcBef>
              <a:buNone/>
            </a:pPr>
            <a:endParaRPr lang="cs-CZ" dirty="0"/>
          </a:p>
          <a:p>
            <a:pPr>
              <a:spcBef>
                <a:spcPct val="0"/>
              </a:spcBef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Aktuálně platný stav předpisů SŽ na internetu – základní cesta: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747963"/>
            <a:ext cx="738187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788" y="4088994"/>
            <a:ext cx="5015150" cy="2559456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625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  <a:defRPr/>
            </a:pPr>
            <a:r>
              <a:rPr lang="cs-CZ" altLang="cs-CZ" dirty="0"/>
              <a:t>Odkazy na úvodní straně </a:t>
            </a:r>
            <a:r>
              <a:rPr lang="cs-CZ" altLang="cs-CZ" dirty="0" err="1"/>
              <a:t>fotokatalogu</a:t>
            </a:r>
            <a:r>
              <a:rPr lang="cs-CZ" altLang="cs-CZ" dirty="0"/>
              <a:t>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Nejsnadnější přístup k aktuálně platným předpisům pro mapování</a:t>
            </a:r>
            <a:r>
              <a:rPr lang="cs-CZ" altLang="cs-CZ" dirty="0"/>
              <a:t>: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14537"/>
            <a:ext cx="7920000" cy="32707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6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  <a:defRPr/>
            </a:pPr>
            <a:r>
              <a:rPr lang="cs-CZ" altLang="cs-CZ" dirty="0"/>
              <a:t>TKP = Technické kvalitativní podmínky staveb státních drah: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cs-CZ" altLang="cs-CZ" dirty="0">
                <a:hlinkClick r:id="rId2"/>
              </a:rPr>
              <a:t>www.tudc.cz</a:t>
            </a:r>
            <a:r>
              <a:rPr lang="cs-CZ" altLang="cs-CZ" dirty="0"/>
              <a:t> – Dokumenty – Typová dokumentace.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dirty="0"/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dirty="0"/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dirty="0"/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dirty="0"/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dirty="0"/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cs-CZ" altLang="cs-CZ" dirty="0"/>
              <a:t>Anebo přímá cesta </a:t>
            </a:r>
            <a:r>
              <a:rPr lang="cs-CZ" dirty="0"/>
              <a:t>https://typdok.tudc.cz/</a:t>
            </a:r>
          </a:p>
          <a:p>
            <a:pPr>
              <a:spcBef>
                <a:spcPct val="0"/>
              </a:spcBef>
              <a:buNone/>
            </a:pPr>
            <a:endParaRPr lang="cs-CZ" dirty="0"/>
          </a:p>
          <a:p>
            <a:pPr>
              <a:spcBef>
                <a:spcPct val="0"/>
              </a:spcBef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TKP </a:t>
            </a:r>
            <a:r>
              <a:rPr lang="cs-CZ" altLang="cs-CZ" dirty="0"/>
              <a:t>na internetu: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147888"/>
            <a:ext cx="3190758" cy="180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0B8A98-D3F9-4B75-BDCC-DF490D057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63" y="4298689"/>
            <a:ext cx="5830520" cy="2028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794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8313" y="1195388"/>
            <a:ext cx="8156575" cy="4061559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hlinkClick r:id="rId2"/>
              </a:rPr>
              <a:t>www.spravazeleznic.cz</a:t>
            </a:r>
            <a:r>
              <a:rPr lang="cs-CZ" altLang="cs-CZ" sz="1800" dirty="0"/>
              <a:t> – O nás – Organizační struktura – Organizační jednotky – Správa železniční geodézie – Pracoviště</a:t>
            </a:r>
          </a:p>
          <a:p>
            <a:pPr>
              <a:spcBef>
                <a:spcPct val="0"/>
              </a:spcBef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hlinkClick r:id="rId2"/>
              </a:rPr>
              <a:t>www.spravazeleznic.cz</a:t>
            </a:r>
            <a:r>
              <a:rPr lang="cs-CZ" altLang="cs-CZ" sz="1800" dirty="0"/>
              <a:t> – O nás – Organizační struktura – Organizační jednotky – Správa železniční geodézie – Dokumenty – Dokumentace pro činnost externích firem.</a:t>
            </a:r>
          </a:p>
          <a:p>
            <a:pPr>
              <a:spcBef>
                <a:spcPct val="0"/>
              </a:spcBef>
              <a:buNone/>
            </a:pPr>
            <a:endParaRPr lang="cs-CZ" dirty="0"/>
          </a:p>
          <a:p>
            <a:pPr>
              <a:spcBef>
                <a:spcPct val="0"/>
              </a:spcBef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Stránky SŽG </a:t>
            </a:r>
            <a:r>
              <a:rPr lang="cs-CZ" altLang="cs-CZ" dirty="0"/>
              <a:t>na internetu – kontakty na správce, předpisy řady M20: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8" y="2845982"/>
            <a:ext cx="3890129" cy="3338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8C3DB2-2AAE-451A-ACED-3B306928E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335" y="2886951"/>
            <a:ext cx="2474880" cy="1419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29BC8C3-CE4C-436B-BAF4-9EE85ADED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513" y="4423265"/>
            <a:ext cx="3766525" cy="1832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833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Mapování:</a:t>
            </a:r>
          </a:p>
          <a:p>
            <a:pPr marL="1149750" lvl="2" indent="-266700">
              <a:spcBef>
                <a:spcPct val="0"/>
              </a:spcBef>
              <a:defRPr/>
            </a:pPr>
            <a:r>
              <a:rPr lang="cs-CZ" altLang="cs-CZ" dirty="0"/>
              <a:t>pro geodetickou část projektové dokumentace</a:t>
            </a:r>
          </a:p>
          <a:p>
            <a:pPr marL="1149750" lvl="2" indent="-266700">
              <a:spcBef>
                <a:spcPct val="0"/>
              </a:spcBef>
              <a:defRPr/>
            </a:pPr>
            <a:r>
              <a:rPr lang="cs-CZ" altLang="cs-CZ" dirty="0"/>
              <a:t>pro tvorbu účelové železniční mapy</a:t>
            </a:r>
          </a:p>
          <a:p>
            <a:pPr marL="628650" indent="-266700">
              <a:spcBef>
                <a:spcPct val="0"/>
              </a:spcBef>
              <a:defRPr/>
            </a:pPr>
            <a:endParaRPr lang="cs-CZ" altLang="cs-CZ" dirty="0"/>
          </a:p>
          <a:p>
            <a:r>
              <a:rPr lang="cs-CZ" dirty="0"/>
              <a:t>M</a:t>
            </a:r>
            <a:r>
              <a:rPr lang="cs-CZ" altLang="cs-CZ" dirty="0"/>
              <a:t>ěření pro geodetickou část DSPS = dokumentace skutečného provedení stavby.</a:t>
            </a:r>
          </a:p>
          <a:p>
            <a:endParaRPr lang="cs-CZ" dirty="0"/>
          </a:p>
          <a:p>
            <a:r>
              <a:rPr lang="cs-CZ" dirty="0"/>
              <a:t>Rozdíly mezi mapováním a G-DSPS:</a:t>
            </a:r>
          </a:p>
          <a:p>
            <a:pPr lvl="2"/>
            <a:r>
              <a:rPr lang="cs-CZ" strike="sngStrike" dirty="0"/>
              <a:t>Kvalita měření</a:t>
            </a:r>
          </a:p>
          <a:p>
            <a:pPr lvl="2"/>
            <a:r>
              <a:rPr lang="cs-CZ" dirty="0"/>
              <a:t>Rozsah zájmového území</a:t>
            </a:r>
          </a:p>
          <a:p>
            <a:pPr lvl="2"/>
            <a:r>
              <a:rPr lang="cs-CZ" dirty="0"/>
              <a:t>Možnost použití obecnějších prvků datového modelu u mapování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altLang="cs-CZ" sz="1400" dirty="0">
              <a:solidFill>
                <a:schemeClr val="accent2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druhy měření v této prezentaci: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Mapování - předpisy</a:t>
            </a:r>
          </a:p>
        </p:txBody>
      </p:sp>
    </p:spTree>
    <p:extLst>
      <p:ext uri="{BB962C8B-B14F-4D97-AF65-F5344CB8AC3E}">
        <p14:creationId xmlns:p14="http://schemas.microsoft.com/office/powerpoint/2010/main" val="304166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EFF8EA7-1263-4087-AF0F-9F8B60680C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959A55-E3B2-4E0A-BA1F-AAA071C6E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A5EC983-CFE7-448C-B742-EDD42B46D1A8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sharepoint/v3/field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1430</Words>
  <Application>Microsoft Office PowerPoint</Application>
  <PresentationFormat>Předvádění na obrazovce (4:3)</PresentationFormat>
  <Paragraphs>314</Paragraphs>
  <Slides>39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Verdana</vt:lpstr>
      <vt:lpstr>Office Theme</vt:lpstr>
      <vt:lpstr>Mapování - předpisy </vt:lpstr>
      <vt:lpstr>Obsah prezentace</vt:lpstr>
      <vt:lpstr>Základní předpisy pro mapování</vt:lpstr>
      <vt:lpstr>Aktuálně platný stav předpisů SŽ na intranetu  (eDAP) – pro pracovníky SŽG:</vt:lpstr>
      <vt:lpstr>Aktuálně platný stav předpisů SŽ na internetu – základní cesta:</vt:lpstr>
      <vt:lpstr>Nejsnadnější přístup k aktuálně platným předpisům pro mapování:</vt:lpstr>
      <vt:lpstr>TKP na internetu:</vt:lpstr>
      <vt:lpstr>Stránky SŽG na internetu – kontakty na správce, předpisy řady M20:</vt:lpstr>
      <vt:lpstr>Základní druhy měření v této prezentaci:</vt:lpstr>
      <vt:lpstr>Využití výsledků mapovacích prací</vt:lpstr>
      <vt:lpstr>Rozdíl mezi DTM krajů a DTMŽ</vt:lpstr>
      <vt:lpstr>Předpis SŽ M20/MP005</vt:lpstr>
      <vt:lpstr>SŽ M20/MP005   Metodický pokyn pro tvorbu prostorových dat pro mapy velkého měřítka</vt:lpstr>
      <vt:lpstr>SŽ M20/MP005 příloha B - datový model SŽ – základní struktura</vt:lpstr>
      <vt:lpstr>SŽ M20/MP005 příloha B - datový model SŽ – připojování popisu přes grafické skupiny</vt:lpstr>
      <vt:lpstr>SŽ M20/MP005 příloha C – zakládací výkresy</vt:lpstr>
      <vt:lpstr>Předpis SŽ M20/MP006 a fotokatalog</vt:lpstr>
      <vt:lpstr>SŽ M20/MP006 Opatření k zaměřování objektů železniční dopravní cesty</vt:lpstr>
      <vt:lpstr>Webový fotokatalog geodetické dokumentace</vt:lpstr>
      <vt:lpstr>Vzhled úvodní strany fotokatalogu</vt:lpstr>
      <vt:lpstr>Ukázka výběru podle textu v jedné záložce</vt:lpstr>
      <vt:lpstr>Ukázka jednoho záznamu</vt:lpstr>
      <vt:lpstr>Upozornění na nevypovídající zákres místa měření na fotografii</vt:lpstr>
      <vt:lpstr>Ukázka zobrazení podle fotografie</vt:lpstr>
      <vt:lpstr>Další funkcionality fotokatalogu</vt:lpstr>
      <vt:lpstr>Ukázka z pomocného souboru  Komplikované útvary</vt:lpstr>
      <vt:lpstr>Ukázka z pomocného souboru  Rozlišení kabelových objektů</vt:lpstr>
      <vt:lpstr>Ukázka z pomocného souboru  Rozbor měření kabelů a kabelových objektů</vt:lpstr>
      <vt:lpstr>Ukázka z pomocného souboru  Soupis vybraných změn</vt:lpstr>
      <vt:lpstr>Zdroj dalších informací –  předpis SŽ D1 část první</vt:lpstr>
      <vt:lpstr>Kontrolní program SŽ </vt:lpstr>
      <vt:lpstr>Kontrolní program SŽ</vt:lpstr>
      <vt:lpstr>Kontrolní program SŽ – protokol</vt:lpstr>
      <vt:lpstr>Kontrolní program SŽ - protokol</vt:lpstr>
      <vt:lpstr>Testové otázky z oblasti mapování </vt:lpstr>
      <vt:lpstr>Testové otázky u zkoušky z oblasti mapování</vt:lpstr>
      <vt:lpstr>Ukázka otázek z oblasti mapování</vt:lpstr>
      <vt:lpstr>Ukázka otázek z oblasti mapování</vt:lpstr>
      <vt:lpstr>Děkuji za pozornost</vt:lpstr>
    </vt:vector>
  </TitlesOfParts>
  <Company>Správa železnic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Bérová Šárka</dc:creator>
  <cp:lastModifiedBy>Hrabcová Hana, Ing.</cp:lastModifiedBy>
  <cp:revision>109</cp:revision>
  <dcterms:created xsi:type="dcterms:W3CDTF">2018-05-24T14:44:43Z</dcterms:created>
  <dcterms:modified xsi:type="dcterms:W3CDTF">2023-11-07T14:45:00Z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