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7" r:id="rId5"/>
    <p:sldMasterId id="2147483698" r:id="rId6"/>
  </p:sldMasterIdLst>
  <p:notesMasterIdLst>
    <p:notesMasterId r:id="rId26"/>
  </p:notesMasterIdLst>
  <p:handoutMasterIdLst>
    <p:handoutMasterId r:id="rId27"/>
  </p:handoutMasterIdLst>
  <p:sldIdLst>
    <p:sldId id="319" r:id="rId7"/>
    <p:sldId id="374" r:id="rId8"/>
    <p:sldId id="369" r:id="rId9"/>
    <p:sldId id="412" r:id="rId10"/>
    <p:sldId id="407" r:id="rId11"/>
    <p:sldId id="417" r:id="rId12"/>
    <p:sldId id="415" r:id="rId13"/>
    <p:sldId id="405" r:id="rId14"/>
    <p:sldId id="404" r:id="rId15"/>
    <p:sldId id="408" r:id="rId16"/>
    <p:sldId id="411" r:id="rId17"/>
    <p:sldId id="409" r:id="rId18"/>
    <p:sldId id="421" r:id="rId19"/>
    <p:sldId id="420" r:id="rId20"/>
    <p:sldId id="424" r:id="rId21"/>
    <p:sldId id="423" r:id="rId22"/>
    <p:sldId id="413" r:id="rId23"/>
    <p:sldId id="419" r:id="rId24"/>
    <p:sldId id="285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ta Jiří, Ing." initials="JM" lastIdx="1" clrIdx="0">
    <p:extLst>
      <p:ext uri="{19B8F6BF-5375-455C-9EA6-DF929625EA0E}">
        <p15:presenceInfo xmlns:p15="http://schemas.microsoft.com/office/powerpoint/2012/main" userId="Merta Jiří, In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2B5"/>
    <a:srgbClr val="C2C4E4"/>
    <a:srgbClr val="2AA39A"/>
    <a:srgbClr val="BEDAD6"/>
    <a:srgbClr val="ABD1CC"/>
    <a:srgbClr val="F39A92"/>
    <a:srgbClr val="FBDAD4"/>
    <a:srgbClr val="EC6504"/>
    <a:srgbClr val="FAC8A0"/>
    <a:srgbClr val="00A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3" autoAdjust="0"/>
    <p:restoredTop sz="94118" autoAdjust="0"/>
  </p:normalViewPr>
  <p:slideViewPr>
    <p:cSldViewPr snapToGrid="0">
      <p:cViewPr varScale="1">
        <p:scale>
          <a:sx n="105" d="100"/>
          <a:sy n="105" d="100"/>
        </p:scale>
        <p:origin x="966" y="96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508" y="84"/>
      </p:cViewPr>
      <p:guideLst/>
    </p:cSldViewPr>
  </p:notes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100" b="1">
                <a:solidFill>
                  <a:schemeClr val="tx1"/>
                </a:solidFill>
              </a:rPr>
              <a:t>Maximální provozní rychlost na VRT v </a:t>
            </a:r>
            <a:r>
              <a:rPr lang="en-US" sz="1100" b="1">
                <a:solidFill>
                  <a:schemeClr val="tx1"/>
                </a:solidFill>
              </a:rPr>
              <a:t>km/h</a:t>
            </a:r>
          </a:p>
        </c:rich>
      </c:tx>
      <c:layout>
        <c:manualLayout>
          <c:xMode val="edge"/>
          <c:yMode val="edge"/>
          <c:x val="0.66073854509268215"/>
          <c:y val="0.85468352317202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km/h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List1!$A$2:$A$19</c:f>
              <c:strCache>
                <c:ptCount val="18"/>
                <c:pt idx="0">
                  <c:v>Čína</c:v>
                </c:pt>
                <c:pt idx="1">
                  <c:v>Japonsko</c:v>
                </c:pt>
                <c:pt idx="2">
                  <c:v>Francie</c:v>
                </c:pt>
                <c:pt idx="3">
                  <c:v>Maroko</c:v>
                </c:pt>
                <c:pt idx="4">
                  <c:v>Jižní Korea</c:v>
                </c:pt>
                <c:pt idx="5">
                  <c:v>Španělsko</c:v>
                </c:pt>
                <c:pt idx="6">
                  <c:v>Německo</c:v>
                </c:pt>
                <c:pt idx="7">
                  <c:v>Itálie</c:v>
                </c:pt>
                <c:pt idx="8">
                  <c:v>Belgie</c:v>
                </c:pt>
                <c:pt idx="9">
                  <c:v>Nizozemí</c:v>
                </c:pt>
                <c:pt idx="10">
                  <c:v>Velká Británie</c:v>
                </c:pt>
                <c:pt idx="11">
                  <c:v>Saudská Arábie</c:v>
                </c:pt>
                <c:pt idx="12">
                  <c:v>Turecko</c:v>
                </c:pt>
                <c:pt idx="13">
                  <c:v>Dánsko</c:v>
                </c:pt>
                <c:pt idx="14">
                  <c:v>USA</c:v>
                </c:pt>
                <c:pt idx="15">
                  <c:v>Rakousko</c:v>
                </c:pt>
                <c:pt idx="16">
                  <c:v>Finsko</c:v>
                </c:pt>
                <c:pt idx="17">
                  <c:v>Švýcarsko</c:v>
                </c:pt>
              </c:strCache>
            </c:strRef>
          </c:cat>
          <c:val>
            <c:numRef>
              <c:f>List1!$B$2:$B$19</c:f>
              <c:numCache>
                <c:formatCode>General</c:formatCode>
                <c:ptCount val="18"/>
                <c:pt idx="0">
                  <c:v>350</c:v>
                </c:pt>
                <c:pt idx="1">
                  <c:v>320</c:v>
                </c:pt>
                <c:pt idx="2">
                  <c:v>320</c:v>
                </c:pt>
                <c:pt idx="3">
                  <c:v>320</c:v>
                </c:pt>
                <c:pt idx="4">
                  <c:v>305</c:v>
                </c:pt>
                <c:pt idx="5">
                  <c:v>300</c:v>
                </c:pt>
                <c:pt idx="6">
                  <c:v>300</c:v>
                </c:pt>
                <c:pt idx="7">
                  <c:v>300</c:v>
                </c:pt>
                <c:pt idx="8">
                  <c:v>300</c:v>
                </c:pt>
                <c:pt idx="9">
                  <c:v>300</c:v>
                </c:pt>
                <c:pt idx="10">
                  <c:v>300</c:v>
                </c:pt>
                <c:pt idx="11">
                  <c:v>300</c:v>
                </c:pt>
                <c:pt idx="12">
                  <c:v>300</c:v>
                </c:pt>
                <c:pt idx="13">
                  <c:v>250</c:v>
                </c:pt>
                <c:pt idx="14">
                  <c:v>240</c:v>
                </c:pt>
                <c:pt idx="15">
                  <c:v>230</c:v>
                </c:pt>
                <c:pt idx="16">
                  <c:v>220</c:v>
                </c:pt>
                <c:pt idx="17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B-4C5B-B1C0-6231C1BEA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9485032"/>
        <c:axId val="469484376"/>
      </c:barChart>
      <c:catAx>
        <c:axId val="46948503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9484376"/>
        <c:crosses val="autoZero"/>
        <c:auto val="1"/>
        <c:lblAlgn val="ctr"/>
        <c:lblOffset val="100"/>
        <c:noMultiLvlLbl val="0"/>
      </c:catAx>
      <c:valAx>
        <c:axId val="46948437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94850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03.06.2023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03.06.2023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60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.wmf"/><Relationship Id="rId7" Type="http://schemas.openxmlformats.org/officeDocument/2006/relationships/image" Target="../media/image12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61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12" Type="http://schemas.openxmlformats.org/officeDocument/2006/relationships/image" Target="../media/image60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wmf"/><Relationship Id="rId11" Type="http://schemas.openxmlformats.org/officeDocument/2006/relationships/image" Target="../media/image59.wmf"/><Relationship Id="rId5" Type="http://schemas.openxmlformats.org/officeDocument/2006/relationships/image" Target="../media/image53.wmf"/><Relationship Id="rId15" Type="http://schemas.openxmlformats.org/officeDocument/2006/relationships/image" Target="../media/image63.wmf"/><Relationship Id="rId10" Type="http://schemas.openxmlformats.org/officeDocument/2006/relationships/image" Target="../media/image58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Relationship Id="rId14" Type="http://schemas.openxmlformats.org/officeDocument/2006/relationships/image" Target="../media/image62.w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7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97309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8" y="3429000"/>
            <a:ext cx="8097308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8097307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8097307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6CCC1AE-3554-419C-8E4D-ACAF93480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713BF3C-9C9F-4D89-A1D0-94F5721B1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4" name="Koleje">
            <a:extLst>
              <a:ext uri="{FF2B5EF4-FFF2-40B4-BE49-F238E27FC236}">
                <a16:creationId xmlns:a16="http://schemas.microsoft.com/office/drawing/2014/main" id="{C75F96B3-4469-4CDA-B248-B8A91AF4E3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35" name="Vlak 2">
            <a:extLst>
              <a:ext uri="{FF2B5EF4-FFF2-40B4-BE49-F238E27FC236}">
                <a16:creationId xmlns:a16="http://schemas.microsoft.com/office/drawing/2014/main" id="{FD538BF4-BED6-410D-A53F-C04FFA821B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EE66F1E5-068F-4016-B946-46C515D52D82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Vlak 1">
            <a:extLst>
              <a:ext uri="{FF2B5EF4-FFF2-40B4-BE49-F238E27FC236}">
                <a16:creationId xmlns:a16="http://schemas.microsoft.com/office/drawing/2014/main" id="{ED61E23A-7E43-4B10-866B-FEE85E284F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ť 1 B" descr="Trat 1B">
            <a:extLst>
              <a:ext uri="{FF2B5EF4-FFF2-40B4-BE49-F238E27FC236}">
                <a16:creationId xmlns:a16="http://schemas.microsoft.com/office/drawing/2014/main" id="{9FD7365C-55D5-43B6-B232-B67FBE85A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825" y="2870600"/>
            <a:ext cx="8568267" cy="189653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185E66E-3F1A-4529-A028-AFD289774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7FDFAE9-015C-4B8F-8887-87412DC33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8" name="Trať 1 A">
            <a:extLst>
              <a:ext uri="{FF2B5EF4-FFF2-40B4-BE49-F238E27FC236}">
                <a16:creationId xmlns:a16="http://schemas.microsoft.com/office/drawing/2014/main" id="{8CA020A5-7044-4FD2-8D68-53BF6F8CDD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077" y="1500711"/>
            <a:ext cx="2208994" cy="3518640"/>
          </a:xfrm>
          <a:prstGeom prst="rect">
            <a:avLst/>
          </a:prstGeom>
        </p:spPr>
      </p:pic>
      <p:pic>
        <p:nvPicPr>
          <p:cNvPr id="32" name="POI">
            <a:extLst>
              <a:ext uri="{FF2B5EF4-FFF2-40B4-BE49-F238E27FC236}">
                <a16:creationId xmlns:a16="http://schemas.microsoft.com/office/drawing/2014/main" id="{D2959A0B-D6B1-489E-8883-4EAD0A86F9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867" y="2802461"/>
            <a:ext cx="535219" cy="690120"/>
          </a:xfrm>
          <a:prstGeom prst="rect">
            <a:avLst/>
          </a:prstGeom>
        </p:spPr>
      </p:pic>
      <p:pic>
        <p:nvPicPr>
          <p:cNvPr id="33" name="Vyluka">
            <a:extLst>
              <a:ext uri="{FF2B5EF4-FFF2-40B4-BE49-F238E27FC236}">
                <a16:creationId xmlns:a16="http://schemas.microsoft.com/office/drawing/2014/main" id="{6EDDE4DE-9808-4C7D-B532-ED782E37AC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33" y="3115437"/>
            <a:ext cx="1216406" cy="1059480"/>
          </a:xfrm>
          <a:prstGeom prst="rect">
            <a:avLst/>
          </a:prstGeom>
        </p:spPr>
      </p:pic>
      <p:pic>
        <p:nvPicPr>
          <p:cNvPr id="34" name="Trasa vyluky">
            <a:extLst>
              <a:ext uri="{FF2B5EF4-FFF2-40B4-BE49-F238E27FC236}">
                <a16:creationId xmlns:a16="http://schemas.microsoft.com/office/drawing/2014/main" id="{E9C6221E-AE19-4D63-B99E-4D6D665FEB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034" y="2076711"/>
            <a:ext cx="3824382" cy="1526040"/>
          </a:xfrm>
          <a:prstGeom prst="rect">
            <a:avLst/>
          </a:prstGeom>
        </p:spPr>
      </p:pic>
      <p:pic>
        <p:nvPicPr>
          <p:cNvPr id="5" name="Trať 2 a 3">
            <a:extLst>
              <a:ext uri="{FF2B5EF4-FFF2-40B4-BE49-F238E27FC236}">
                <a16:creationId xmlns:a16="http://schemas.microsoft.com/office/drawing/2014/main" id="{F6ED7A61-B68E-4540-AD52-2B7A5AF954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26" y="1862257"/>
            <a:ext cx="4188178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F2751415-CA9A-4C89-9739-3640B4F4E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CE9F0244-5357-41E1-8639-96A85015D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sp>
        <p:nvSpPr>
          <p:cNvPr id="36" name="Nastupiste 3">
            <a:extLst>
              <a:ext uri="{FF2B5EF4-FFF2-40B4-BE49-F238E27FC236}">
                <a16:creationId xmlns:a16="http://schemas.microsoft.com/office/drawing/2014/main" id="{68F5C46C-530E-46A5-AA4B-33722BA4DB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3777538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7" name="Nastupiste 2">
            <a:extLst>
              <a:ext uri="{FF2B5EF4-FFF2-40B4-BE49-F238E27FC236}">
                <a16:creationId xmlns:a16="http://schemas.microsoft.com/office/drawing/2014/main" id="{D2B8E933-E654-4902-AA6A-21531CC555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2991726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" name="Nastupiste 1">
            <a:extLst>
              <a:ext uri="{FF2B5EF4-FFF2-40B4-BE49-F238E27FC236}">
                <a16:creationId xmlns:a16="http://schemas.microsoft.com/office/drawing/2014/main" id="{8629B799-3EEF-46F0-8109-6A922C19D3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6180" y="2205913"/>
            <a:ext cx="531812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9" name="Stanice 3">
            <a:extLst>
              <a:ext uri="{FF2B5EF4-FFF2-40B4-BE49-F238E27FC236}">
                <a16:creationId xmlns:a16="http://schemas.microsoft.com/office/drawing/2014/main" id="{83C72518-F599-418B-8D34-CE163CC603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3777538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0" name="Stanice 2">
            <a:extLst>
              <a:ext uri="{FF2B5EF4-FFF2-40B4-BE49-F238E27FC236}">
                <a16:creationId xmlns:a16="http://schemas.microsoft.com/office/drawing/2014/main" id="{B40FC860-644B-4FE2-A0AA-378FA60FC6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2991726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" name="Stanice 1">
            <a:extLst>
              <a:ext uri="{FF2B5EF4-FFF2-40B4-BE49-F238E27FC236}">
                <a16:creationId xmlns:a16="http://schemas.microsoft.com/office/drawing/2014/main" id="{7B4384F8-D949-4AF8-B7F5-97A5C9FB0F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46496" y="2205913"/>
            <a:ext cx="3684588" cy="415925"/>
          </a:xfrm>
          <a:prstGeom prst="rect">
            <a:avLst/>
          </a:prstGeom>
          <a:noFill/>
          <a:ln w="1270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42" name="Cas 3">
            <a:extLst>
              <a:ext uri="{FF2B5EF4-FFF2-40B4-BE49-F238E27FC236}">
                <a16:creationId xmlns:a16="http://schemas.microsoft.com/office/drawing/2014/main" id="{7C6D5AF9-4D09-437B-826E-25DF8F3DB79C}"/>
              </a:ext>
            </a:extLst>
          </p:cNvPr>
          <p:cNvGrpSpPr/>
          <p:nvPr userDrawn="1"/>
        </p:nvGrpSpPr>
        <p:grpSpPr>
          <a:xfrm>
            <a:off x="3878007" y="3777538"/>
            <a:ext cx="963394" cy="415925"/>
            <a:chOff x="2271623" y="2225675"/>
            <a:chExt cx="963394" cy="415925"/>
          </a:xfrm>
        </p:grpSpPr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id="{2C4B8ACB-6FF5-4F3A-B308-E2D297981F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cxnSp>
          <p:nvCxnSpPr>
            <p:cNvPr id="44" name="Přímá spojnice 43">
              <a:extLst>
                <a:ext uri="{FF2B5EF4-FFF2-40B4-BE49-F238E27FC236}">
                  <a16:creationId xmlns:a16="http://schemas.microsoft.com/office/drawing/2014/main" id="{45C4B071-7E77-4461-961A-4DD82D5B4B52}"/>
                </a:ext>
              </a:extLst>
            </p:cNvPr>
            <p:cNvCxnSpPr>
              <a:stCxn id="43" idx="1"/>
              <a:endCxn id="43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Cas 2">
            <a:extLst>
              <a:ext uri="{FF2B5EF4-FFF2-40B4-BE49-F238E27FC236}">
                <a16:creationId xmlns:a16="http://schemas.microsoft.com/office/drawing/2014/main" id="{9A7C10CD-7C62-48AA-8780-93372D6030CA}"/>
              </a:ext>
            </a:extLst>
          </p:cNvPr>
          <p:cNvGrpSpPr/>
          <p:nvPr userDrawn="1"/>
        </p:nvGrpSpPr>
        <p:grpSpPr>
          <a:xfrm>
            <a:off x="3878007" y="2991725"/>
            <a:ext cx="963394" cy="415925"/>
            <a:chOff x="2271623" y="2225675"/>
            <a:chExt cx="963394" cy="415925"/>
          </a:xfrm>
        </p:grpSpPr>
        <p:sp>
          <p:nvSpPr>
            <p:cNvPr id="46" name="Rectangle 49">
              <a:extLst>
                <a:ext uri="{FF2B5EF4-FFF2-40B4-BE49-F238E27FC236}">
                  <a16:creationId xmlns:a16="http://schemas.microsoft.com/office/drawing/2014/main" id="{FB34A8BC-7C68-49FA-8987-B350DF9AB4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cxnSp>
          <p:nvCxnSpPr>
            <p:cNvPr id="47" name="Přímá spojnice 46">
              <a:extLst>
                <a:ext uri="{FF2B5EF4-FFF2-40B4-BE49-F238E27FC236}">
                  <a16:creationId xmlns:a16="http://schemas.microsoft.com/office/drawing/2014/main" id="{27212788-A3E7-4CBC-9E44-E9B188547A6D}"/>
                </a:ext>
              </a:extLst>
            </p:cNvPr>
            <p:cNvCxnSpPr>
              <a:stCxn id="46" idx="1"/>
              <a:endCxn id="46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Cas 1">
            <a:extLst>
              <a:ext uri="{FF2B5EF4-FFF2-40B4-BE49-F238E27FC236}">
                <a16:creationId xmlns:a16="http://schemas.microsoft.com/office/drawing/2014/main" id="{6205AFFB-ADFF-4E1B-8E04-EC71485825E7}"/>
              </a:ext>
            </a:extLst>
          </p:cNvPr>
          <p:cNvGrpSpPr/>
          <p:nvPr userDrawn="1"/>
        </p:nvGrpSpPr>
        <p:grpSpPr>
          <a:xfrm>
            <a:off x="3878007" y="2205913"/>
            <a:ext cx="963394" cy="415925"/>
            <a:chOff x="2271623" y="2225675"/>
            <a:chExt cx="963394" cy="415925"/>
          </a:xfrm>
        </p:grpSpPr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id="{752F50CF-5051-4E77-B93B-7ABF2169A4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71623" y="2225675"/>
              <a:ext cx="963394" cy="41592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0408B163-E026-4D3D-93E0-ECA99A36309D}"/>
                </a:ext>
              </a:extLst>
            </p:cNvPr>
            <p:cNvCxnSpPr>
              <a:stCxn id="49" idx="1"/>
              <a:endCxn id="49" idx="3"/>
            </p:cNvCxnSpPr>
            <p:nvPr userDrawn="1"/>
          </p:nvCxnSpPr>
          <p:spPr>
            <a:xfrm>
              <a:off x="2271623" y="2433638"/>
              <a:ext cx="963394" cy="0"/>
            </a:xfrm>
            <a:prstGeom prst="line">
              <a:avLst/>
            </a:prstGeom>
            <a:ln w="12700">
              <a:solidFill>
                <a:schemeClr val="bg2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Hodiny 3">
            <a:extLst>
              <a:ext uri="{FF2B5EF4-FFF2-40B4-BE49-F238E27FC236}">
                <a16:creationId xmlns:a16="http://schemas.microsoft.com/office/drawing/2014/main" id="{8428E4EF-4D7B-4ED2-9AF9-880CD1E0BCD8}"/>
              </a:ext>
            </a:extLst>
          </p:cNvPr>
          <p:cNvGrpSpPr/>
          <p:nvPr userDrawn="1"/>
        </p:nvGrpSpPr>
        <p:grpSpPr>
          <a:xfrm>
            <a:off x="2895667" y="3695700"/>
            <a:ext cx="579600" cy="579600"/>
            <a:chOff x="1280950" y="3695700"/>
            <a:chExt cx="579600" cy="579600"/>
          </a:xfrm>
        </p:grpSpPr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4BED339-39C5-4C9E-996A-DE2685AB3E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9700" y="3984625"/>
              <a:ext cx="254000" cy="130175"/>
            </a:xfrm>
            <a:custGeom>
              <a:avLst/>
              <a:gdLst>
                <a:gd name="T0" fmla="*/ 0 w 160"/>
                <a:gd name="T1" fmla="*/ 0 h 82"/>
                <a:gd name="T2" fmla="*/ 104 w 160"/>
                <a:gd name="T3" fmla="*/ 0 h 82"/>
                <a:gd name="T4" fmla="*/ 160 w 160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82">
                  <a:moveTo>
                    <a:pt x="0" y="0"/>
                  </a:moveTo>
                  <a:lnTo>
                    <a:pt x="104" y="0"/>
                  </a:lnTo>
                  <a:lnTo>
                    <a:pt x="160" y="82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8FABFE6D-DD77-4CC1-BA38-70D1D67D94B2}"/>
                </a:ext>
              </a:extLst>
            </p:cNvPr>
            <p:cNvSpPr/>
            <p:nvPr userDrawn="1"/>
          </p:nvSpPr>
          <p:spPr>
            <a:xfrm>
              <a:off x="1280950" y="3695700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Hodiny 2">
            <a:extLst>
              <a:ext uri="{FF2B5EF4-FFF2-40B4-BE49-F238E27FC236}">
                <a16:creationId xmlns:a16="http://schemas.microsoft.com/office/drawing/2014/main" id="{352656B0-348A-4C89-84BD-D5C52901D80F}"/>
              </a:ext>
            </a:extLst>
          </p:cNvPr>
          <p:cNvGrpSpPr/>
          <p:nvPr userDrawn="1"/>
        </p:nvGrpSpPr>
        <p:grpSpPr>
          <a:xfrm>
            <a:off x="2895667" y="2909888"/>
            <a:ext cx="579600" cy="579600"/>
            <a:chOff x="1280950" y="2909012"/>
            <a:chExt cx="579600" cy="579600"/>
          </a:xfrm>
        </p:grpSpPr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F55B9634-EB2C-4A6A-B58B-72F99D538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4800" y="3067050"/>
              <a:ext cx="117475" cy="219075"/>
            </a:xfrm>
            <a:custGeom>
              <a:avLst/>
              <a:gdLst>
                <a:gd name="T0" fmla="*/ 74 w 74"/>
                <a:gd name="T1" fmla="*/ 0 h 138"/>
                <a:gd name="T2" fmla="*/ 0 w 74"/>
                <a:gd name="T3" fmla="*/ 84 h 138"/>
                <a:gd name="T4" fmla="*/ 74 w 74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38">
                  <a:moveTo>
                    <a:pt x="74" y="0"/>
                  </a:moveTo>
                  <a:lnTo>
                    <a:pt x="0" y="84"/>
                  </a:lnTo>
                  <a:lnTo>
                    <a:pt x="74" y="138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395C39E8-3302-49E7-94D9-74980FF63779}"/>
                </a:ext>
              </a:extLst>
            </p:cNvPr>
            <p:cNvSpPr/>
            <p:nvPr userDrawn="1"/>
          </p:nvSpPr>
          <p:spPr>
            <a:xfrm>
              <a:off x="1280950" y="2909012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Hodiny 1">
            <a:extLst>
              <a:ext uri="{FF2B5EF4-FFF2-40B4-BE49-F238E27FC236}">
                <a16:creationId xmlns:a16="http://schemas.microsoft.com/office/drawing/2014/main" id="{A6203424-3F81-47FB-88CC-6871A906E907}"/>
              </a:ext>
            </a:extLst>
          </p:cNvPr>
          <p:cNvGrpSpPr/>
          <p:nvPr userDrawn="1"/>
        </p:nvGrpSpPr>
        <p:grpSpPr>
          <a:xfrm>
            <a:off x="2895667" y="2124075"/>
            <a:ext cx="579600" cy="579600"/>
            <a:chOff x="1286094" y="2124075"/>
            <a:chExt cx="579600" cy="579600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89F1EDF4-DFA0-4367-BCC0-CE3B790DAD67}"/>
                </a:ext>
              </a:extLst>
            </p:cNvPr>
            <p:cNvSpPr/>
            <p:nvPr userDrawn="1"/>
          </p:nvSpPr>
          <p:spPr>
            <a:xfrm>
              <a:off x="1286094" y="2124075"/>
              <a:ext cx="579600" cy="5796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59AEEB0D-75E9-4453-A833-C082CF4177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6607" y="2259175"/>
              <a:ext cx="117475" cy="239712"/>
            </a:xfrm>
            <a:custGeom>
              <a:avLst/>
              <a:gdLst>
                <a:gd name="T0" fmla="*/ 0 w 74"/>
                <a:gd name="T1" fmla="*/ 0 h 151"/>
                <a:gd name="T2" fmla="*/ 0 w 74"/>
                <a:gd name="T3" fmla="*/ 98 h 151"/>
                <a:gd name="T4" fmla="*/ 74 w 74"/>
                <a:gd name="T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1">
                  <a:moveTo>
                    <a:pt x="0" y="0"/>
                  </a:moveTo>
                  <a:lnTo>
                    <a:pt x="0" y="98"/>
                  </a:lnTo>
                  <a:lnTo>
                    <a:pt x="74" y="151"/>
                  </a:lnTo>
                </a:path>
              </a:pathLst>
            </a:custGeom>
            <a:noFill/>
            <a:ln w="12700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124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9E13DCA-4BF8-434F-80C9-73AE971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1B64267-E2ED-4255-9661-C42010C5B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19" name="Lupa">
            <a:extLst>
              <a:ext uri="{FF2B5EF4-FFF2-40B4-BE49-F238E27FC236}">
                <a16:creationId xmlns:a16="http://schemas.microsoft.com/office/drawing/2014/main" id="{16358856-6BB1-441E-9484-9D2134BAD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  <p:pic>
        <p:nvPicPr>
          <p:cNvPr id="20" name="Vlak">
            <a:extLst>
              <a:ext uri="{FF2B5EF4-FFF2-40B4-BE49-F238E27FC236}">
                <a16:creationId xmlns:a16="http://schemas.microsoft.com/office/drawing/2014/main" id="{166156FF-3C4E-4299-BD8D-B09DCEE284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466" y="2446871"/>
            <a:ext cx="8646216" cy="1159596"/>
          </a:xfrm>
          <a:prstGeom prst="rect">
            <a:avLst/>
          </a:prstGeom>
        </p:spPr>
      </p:pic>
      <p:pic>
        <p:nvPicPr>
          <p:cNvPr id="21" name="Lupa (vyrez)">
            <a:extLst>
              <a:ext uri="{FF2B5EF4-FFF2-40B4-BE49-F238E27FC236}">
                <a16:creationId xmlns:a16="http://schemas.microsoft.com/office/drawing/2014/main" id="{AB258380-23AF-41F5-82D5-37257215C8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01" y="1745709"/>
            <a:ext cx="3481842" cy="31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57E4CAA-8F93-411E-8FEB-BFEEAEC70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6C973FB-27C8-4CEA-B254-83520F568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3" name="Země">
            <a:extLst>
              <a:ext uri="{FF2B5EF4-FFF2-40B4-BE49-F238E27FC236}">
                <a16:creationId xmlns:a16="http://schemas.microsoft.com/office/drawing/2014/main" id="{72D4E096-1F7D-49A0-9DC8-EC466FEB6B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285" y="4391338"/>
            <a:ext cx="6896538" cy="391716"/>
          </a:xfrm>
          <a:prstGeom prst="rect">
            <a:avLst/>
          </a:prstGeom>
        </p:spPr>
      </p:pic>
      <p:pic>
        <p:nvPicPr>
          <p:cNvPr id="24" name="Lavička vpravo">
            <a:extLst>
              <a:ext uri="{FF2B5EF4-FFF2-40B4-BE49-F238E27FC236}">
                <a16:creationId xmlns:a16="http://schemas.microsoft.com/office/drawing/2014/main" id="{883F35F6-FFB6-48D1-B3AA-654566459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645" y="3791039"/>
            <a:ext cx="1612468" cy="600696"/>
          </a:xfrm>
          <a:prstGeom prst="rect">
            <a:avLst/>
          </a:prstGeom>
        </p:spPr>
      </p:pic>
      <p:pic>
        <p:nvPicPr>
          <p:cNvPr id="25" name="Lavička vlevo">
            <a:extLst>
              <a:ext uri="{FF2B5EF4-FFF2-40B4-BE49-F238E27FC236}">
                <a16:creationId xmlns:a16="http://schemas.microsoft.com/office/drawing/2014/main" id="{B42ADC2B-733D-4BE0-A9CA-12382FAEA2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43" y="3791685"/>
            <a:ext cx="928361" cy="602640"/>
          </a:xfrm>
          <a:prstGeom prst="rect">
            <a:avLst/>
          </a:prstGeom>
        </p:spPr>
      </p:pic>
      <p:pic>
        <p:nvPicPr>
          <p:cNvPr id="26" name="Sloupy">
            <a:extLst>
              <a:ext uri="{FF2B5EF4-FFF2-40B4-BE49-F238E27FC236}">
                <a16:creationId xmlns:a16="http://schemas.microsoft.com/office/drawing/2014/main" id="{FF62EECE-9485-4924-8FC3-A7110433D0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176" y="2817644"/>
            <a:ext cx="5026191" cy="1581444"/>
          </a:xfrm>
          <a:prstGeom prst="rect">
            <a:avLst/>
          </a:prstGeom>
        </p:spPr>
      </p:pic>
      <p:pic>
        <p:nvPicPr>
          <p:cNvPr id="28" name="Střecha">
            <a:extLst>
              <a:ext uri="{FF2B5EF4-FFF2-40B4-BE49-F238E27FC236}">
                <a16:creationId xmlns:a16="http://schemas.microsoft.com/office/drawing/2014/main" id="{BC2AA7A1-4D0D-4B39-A592-2EC61080AE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496" y="2649642"/>
            <a:ext cx="6578326" cy="178848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AB44B53-6015-4C9E-B9FA-7A0C79C91F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919" y="3274712"/>
            <a:ext cx="634478" cy="1118772"/>
          </a:xfrm>
          <a:prstGeom prst="rect">
            <a:avLst/>
          </a:prstGeom>
        </p:spPr>
      </p:pic>
      <p:pic>
        <p:nvPicPr>
          <p:cNvPr id="31" name="Cedule 2">
            <a:extLst>
              <a:ext uri="{FF2B5EF4-FFF2-40B4-BE49-F238E27FC236}">
                <a16:creationId xmlns:a16="http://schemas.microsoft.com/office/drawing/2014/main" id="{8CBB6C82-3E07-4859-9DE9-426465C761E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571" y="2826447"/>
            <a:ext cx="551762" cy="254664"/>
          </a:xfrm>
          <a:prstGeom prst="rect">
            <a:avLst/>
          </a:prstGeom>
        </p:spPr>
      </p:pic>
      <p:pic>
        <p:nvPicPr>
          <p:cNvPr id="32" name="Lavička">
            <a:extLst>
              <a:ext uri="{FF2B5EF4-FFF2-40B4-BE49-F238E27FC236}">
                <a16:creationId xmlns:a16="http://schemas.microsoft.com/office/drawing/2014/main" id="{9D464233-A58E-4ADF-8A86-8612770A11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860" y="3772141"/>
            <a:ext cx="1069465" cy="626940"/>
          </a:xfrm>
          <a:prstGeom prst="rect">
            <a:avLst/>
          </a:prstGeom>
        </p:spPr>
      </p:pic>
      <p:pic>
        <p:nvPicPr>
          <p:cNvPr id="34" name="Cedule 1">
            <a:extLst>
              <a:ext uri="{FF2B5EF4-FFF2-40B4-BE49-F238E27FC236}">
                <a16:creationId xmlns:a16="http://schemas.microsoft.com/office/drawing/2014/main" id="{96E19D94-3E06-4BCB-8CED-6609DEBA75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212" y="2826447"/>
            <a:ext cx="551762" cy="2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ED63CA-0A44-42EC-8198-A227086E1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0C793BD-0162-4581-B628-3B69074B38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4" name="Kopeček A3">
            <a:extLst>
              <a:ext uri="{FF2B5EF4-FFF2-40B4-BE49-F238E27FC236}">
                <a16:creationId xmlns:a16="http://schemas.microsoft.com/office/drawing/2014/main" id="{84C4F360-3686-4EE7-8906-48AFA95FE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481" y="3859021"/>
            <a:ext cx="860243" cy="219672"/>
          </a:xfrm>
          <a:prstGeom prst="rect">
            <a:avLst/>
          </a:prstGeom>
        </p:spPr>
      </p:pic>
      <p:pic>
        <p:nvPicPr>
          <p:cNvPr id="26" name="Kopeček A2">
            <a:extLst>
              <a:ext uri="{FF2B5EF4-FFF2-40B4-BE49-F238E27FC236}">
                <a16:creationId xmlns:a16="http://schemas.microsoft.com/office/drawing/2014/main" id="{90E6C49B-75B9-4FF9-96E0-FE5F7DA52F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45" y="3827356"/>
            <a:ext cx="461261" cy="116640"/>
          </a:xfrm>
          <a:prstGeom prst="rect">
            <a:avLst/>
          </a:prstGeom>
        </p:spPr>
      </p:pic>
      <p:pic>
        <p:nvPicPr>
          <p:cNvPr id="27" name="Kopeček A1">
            <a:extLst>
              <a:ext uri="{FF2B5EF4-FFF2-40B4-BE49-F238E27FC236}">
                <a16:creationId xmlns:a16="http://schemas.microsoft.com/office/drawing/2014/main" id="{F05F4D80-6300-4981-8409-1881C6DD53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215" y="3544520"/>
            <a:ext cx="1369187" cy="349920"/>
          </a:xfrm>
          <a:prstGeom prst="rect">
            <a:avLst/>
          </a:prstGeom>
        </p:spPr>
      </p:pic>
      <p:pic>
        <p:nvPicPr>
          <p:cNvPr id="29" name="Kopeček B2">
            <a:extLst>
              <a:ext uri="{FF2B5EF4-FFF2-40B4-BE49-F238E27FC236}">
                <a16:creationId xmlns:a16="http://schemas.microsoft.com/office/drawing/2014/main" id="{F71081E1-F099-4ECD-BE4C-366944D596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698" y="4389353"/>
            <a:ext cx="980910" cy="250776"/>
          </a:xfrm>
          <a:prstGeom prst="rect">
            <a:avLst/>
          </a:prstGeom>
        </p:spPr>
      </p:pic>
      <p:pic>
        <p:nvPicPr>
          <p:cNvPr id="30" name="Kopeček B1">
            <a:extLst>
              <a:ext uri="{FF2B5EF4-FFF2-40B4-BE49-F238E27FC236}">
                <a16:creationId xmlns:a16="http://schemas.microsoft.com/office/drawing/2014/main" id="{14FD7334-E859-4C02-A1C0-4B87C09169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589" y="4323340"/>
            <a:ext cx="664644" cy="169128"/>
          </a:xfrm>
          <a:prstGeom prst="rect">
            <a:avLst/>
          </a:prstGeom>
        </p:spPr>
      </p:pic>
      <p:cxnSp>
        <p:nvCxnSpPr>
          <p:cNvPr id="32" name="Země A">
            <a:extLst>
              <a:ext uri="{FF2B5EF4-FFF2-40B4-BE49-F238E27FC236}">
                <a16:creationId xmlns:a16="http://schemas.microsoft.com/office/drawing/2014/main" id="{BFF4A0C7-A556-4024-A658-5C28E2BFDB0E}"/>
              </a:ext>
            </a:extLst>
          </p:cNvPr>
          <p:cNvCxnSpPr/>
          <p:nvPr userDrawn="1"/>
        </p:nvCxnSpPr>
        <p:spPr>
          <a:xfrm>
            <a:off x="4780374" y="4076700"/>
            <a:ext cx="6693677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Země B1">
            <a:extLst>
              <a:ext uri="{FF2B5EF4-FFF2-40B4-BE49-F238E27FC236}">
                <a16:creationId xmlns:a16="http://schemas.microsoft.com/office/drawing/2014/main" id="{94825DE9-6F4E-4431-8A40-B976A0813450}"/>
              </a:ext>
            </a:extLst>
          </p:cNvPr>
          <p:cNvCxnSpPr>
            <a:cxnSpLocks/>
          </p:cNvCxnSpPr>
          <p:nvPr userDrawn="1"/>
        </p:nvCxnSpPr>
        <p:spPr>
          <a:xfrm>
            <a:off x="11121724" y="4862145"/>
            <a:ext cx="10701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Země B2">
            <a:extLst>
              <a:ext uri="{FF2B5EF4-FFF2-40B4-BE49-F238E27FC236}">
                <a16:creationId xmlns:a16="http://schemas.microsoft.com/office/drawing/2014/main" id="{D3148D87-B36C-43BF-8379-A6A548BBE829}"/>
              </a:ext>
            </a:extLst>
          </p:cNvPr>
          <p:cNvCxnSpPr>
            <a:cxnSpLocks/>
          </p:cNvCxnSpPr>
          <p:nvPr userDrawn="1"/>
        </p:nvCxnSpPr>
        <p:spPr>
          <a:xfrm>
            <a:off x="7537655" y="4862145"/>
            <a:ext cx="2406578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agr v2">
            <a:extLst>
              <a:ext uri="{FF2B5EF4-FFF2-40B4-BE49-F238E27FC236}">
                <a16:creationId xmlns:a16="http://schemas.microsoft.com/office/drawing/2014/main" id="{5DE84C9E-D001-4866-96E6-F6587966DD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081" y="2047423"/>
            <a:ext cx="3787403" cy="196635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9836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" presetClass="entr" presetSubtype="2" decel="78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cxnSp>
        <p:nvCxnSpPr>
          <p:cNvPr id="22" name="Základna">
            <a:extLst>
              <a:ext uri="{FF2B5EF4-FFF2-40B4-BE49-F238E27FC236}">
                <a16:creationId xmlns:a16="http://schemas.microsoft.com/office/drawing/2014/main" id="{39C400BD-2998-4AE5-9E23-C049549A2716}"/>
              </a:ext>
            </a:extLst>
          </p:cNvPr>
          <p:cNvCxnSpPr>
            <a:cxnSpLocks/>
          </p:cNvCxnSpPr>
          <p:nvPr userDrawn="1"/>
        </p:nvCxnSpPr>
        <p:spPr>
          <a:xfrm>
            <a:off x="6788601" y="4900231"/>
            <a:ext cx="4270884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oupec 1">
            <a:extLst>
              <a:ext uri="{FF2B5EF4-FFF2-40B4-BE49-F238E27FC236}">
                <a16:creationId xmlns:a16="http://schemas.microsoft.com/office/drawing/2014/main" id="{20914464-3FCC-4063-A1DF-93A6913753C3}"/>
              </a:ext>
            </a:extLst>
          </p:cNvPr>
          <p:cNvSpPr/>
          <p:nvPr userDrawn="1"/>
        </p:nvSpPr>
        <p:spPr>
          <a:xfrm>
            <a:off x="7436301" y="3597688"/>
            <a:ext cx="346710" cy="130254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4" name="Sloupec 2">
            <a:extLst>
              <a:ext uri="{FF2B5EF4-FFF2-40B4-BE49-F238E27FC236}">
                <a16:creationId xmlns:a16="http://schemas.microsoft.com/office/drawing/2014/main" id="{1F74CA12-B596-4C08-A389-89FFA8D87AE4}"/>
              </a:ext>
            </a:extLst>
          </p:cNvPr>
          <p:cNvSpPr/>
          <p:nvPr userDrawn="1"/>
        </p:nvSpPr>
        <p:spPr>
          <a:xfrm>
            <a:off x="8095876" y="3309564"/>
            <a:ext cx="346710" cy="1590668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5" name="Sloupec 3">
            <a:extLst>
              <a:ext uri="{FF2B5EF4-FFF2-40B4-BE49-F238E27FC236}">
                <a16:creationId xmlns:a16="http://schemas.microsoft.com/office/drawing/2014/main" id="{A5046FDE-3856-465B-B7DF-455F04F9E563}"/>
              </a:ext>
            </a:extLst>
          </p:cNvPr>
          <p:cNvSpPr/>
          <p:nvPr userDrawn="1"/>
        </p:nvSpPr>
        <p:spPr>
          <a:xfrm>
            <a:off x="8750688" y="2819019"/>
            <a:ext cx="346710" cy="2081216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6" name="Sloupec 4">
            <a:extLst>
              <a:ext uri="{FF2B5EF4-FFF2-40B4-BE49-F238E27FC236}">
                <a16:creationId xmlns:a16="http://schemas.microsoft.com/office/drawing/2014/main" id="{C3D61DFE-2C6F-4F48-A1FC-3DEE6A2B1783}"/>
              </a:ext>
            </a:extLst>
          </p:cNvPr>
          <p:cNvSpPr/>
          <p:nvPr userDrawn="1"/>
        </p:nvSpPr>
        <p:spPr>
          <a:xfrm>
            <a:off x="9410263" y="3781043"/>
            <a:ext cx="346710" cy="1119191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7" name="Sloupec 5">
            <a:extLst>
              <a:ext uri="{FF2B5EF4-FFF2-40B4-BE49-F238E27FC236}">
                <a16:creationId xmlns:a16="http://schemas.microsoft.com/office/drawing/2014/main" id="{05F36812-FD2B-48F0-93C8-854414A681E6}"/>
              </a:ext>
            </a:extLst>
          </p:cNvPr>
          <p:cNvSpPr/>
          <p:nvPr userDrawn="1"/>
        </p:nvSpPr>
        <p:spPr>
          <a:xfrm>
            <a:off x="10065075" y="2576161"/>
            <a:ext cx="346710" cy="232407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grpSp>
        <p:nvGrpSpPr>
          <p:cNvPr id="28" name="Šipka">
            <a:extLst>
              <a:ext uri="{FF2B5EF4-FFF2-40B4-BE49-F238E27FC236}">
                <a16:creationId xmlns:a16="http://schemas.microsoft.com/office/drawing/2014/main" id="{5C25095F-F656-41A8-AE1D-35403B8958F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62824" y="1511827"/>
            <a:ext cx="3175000" cy="1879600"/>
            <a:chOff x="2808" y="989"/>
            <a:chExt cx="2000" cy="1184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2A6F6BF-2F20-4B1C-825B-2A8DFD2AB7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08" y="1050"/>
              <a:ext cx="2000" cy="1123"/>
            </a:xfrm>
            <a:custGeom>
              <a:avLst/>
              <a:gdLst>
                <a:gd name="T0" fmla="*/ 0 w 11998"/>
                <a:gd name="T1" fmla="*/ 5615 h 5615"/>
                <a:gd name="T2" fmla="*/ 6665 w 11998"/>
                <a:gd name="T3" fmla="*/ 1498 h 5615"/>
                <a:gd name="T4" fmla="*/ 7998 w 11998"/>
                <a:gd name="T5" fmla="*/ 2246 h 5615"/>
                <a:gd name="T6" fmla="*/ 11998 w 11998"/>
                <a:gd name="T7" fmla="*/ 0 h 5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98" h="5615">
                  <a:moveTo>
                    <a:pt x="0" y="5615"/>
                  </a:moveTo>
                  <a:lnTo>
                    <a:pt x="6665" y="1498"/>
                  </a:lnTo>
                  <a:lnTo>
                    <a:pt x="7998" y="2246"/>
                  </a:lnTo>
                  <a:lnTo>
                    <a:pt x="11998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CFF96C-9D81-4779-9993-7C959E23D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7" y="989"/>
              <a:ext cx="289" cy="355"/>
            </a:xfrm>
            <a:custGeom>
              <a:avLst/>
              <a:gdLst>
                <a:gd name="T0" fmla="*/ 1368 w 1736"/>
                <a:gd name="T1" fmla="*/ 1776 h 1776"/>
                <a:gd name="T2" fmla="*/ 1736 w 1736"/>
                <a:gd name="T3" fmla="*/ 311 h 1776"/>
                <a:gd name="T4" fmla="*/ 0 w 1736"/>
                <a:gd name="T5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6" h="1776">
                  <a:moveTo>
                    <a:pt x="1368" y="1776"/>
                  </a:moveTo>
                  <a:lnTo>
                    <a:pt x="1736" y="31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957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73764B-4139-47A7-AB2F-2EF4E4AE5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DA52E908-4F97-4411-A464-91555477B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2" name="Planeta Země">
            <a:extLst>
              <a:ext uri="{FF2B5EF4-FFF2-40B4-BE49-F238E27FC236}">
                <a16:creationId xmlns:a16="http://schemas.microsoft.com/office/drawing/2014/main" id="{8D1F94DC-5711-43AA-B4CA-64CF2AD86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122" y="2687297"/>
            <a:ext cx="1639716" cy="1614492"/>
          </a:xfrm>
          <a:prstGeom prst="rect">
            <a:avLst/>
          </a:prstGeom>
        </p:spPr>
      </p:pic>
      <p:pic>
        <p:nvPicPr>
          <p:cNvPr id="23" name="Bublina 1">
            <a:extLst>
              <a:ext uri="{FF2B5EF4-FFF2-40B4-BE49-F238E27FC236}">
                <a16:creationId xmlns:a16="http://schemas.microsoft.com/office/drawing/2014/main" id="{EFD8C111-9AC4-40E4-A4A6-8B15457DB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599" y="3002063"/>
            <a:ext cx="1408112" cy="1156680"/>
          </a:xfrm>
          <a:prstGeom prst="rect">
            <a:avLst/>
          </a:prstGeom>
        </p:spPr>
      </p:pic>
      <p:pic>
        <p:nvPicPr>
          <p:cNvPr id="24" name="Bublina 2">
            <a:extLst>
              <a:ext uri="{FF2B5EF4-FFF2-40B4-BE49-F238E27FC236}">
                <a16:creationId xmlns:a16="http://schemas.microsoft.com/office/drawing/2014/main" id="{BFC607AC-8651-4349-B016-A3A5035D13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83" y="3699650"/>
            <a:ext cx="1135637" cy="743580"/>
          </a:xfrm>
          <a:prstGeom prst="rect">
            <a:avLst/>
          </a:prstGeom>
        </p:spPr>
      </p:pic>
      <p:pic>
        <p:nvPicPr>
          <p:cNvPr id="25" name="Text">
            <a:extLst>
              <a:ext uri="{FF2B5EF4-FFF2-40B4-BE49-F238E27FC236}">
                <a16:creationId xmlns:a16="http://schemas.microsoft.com/office/drawing/2014/main" id="{95248617-FE6C-487C-B866-542D0A689B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169" y="3833723"/>
            <a:ext cx="888463" cy="268272"/>
          </a:xfrm>
          <a:prstGeom prst="rect">
            <a:avLst/>
          </a:prstGeom>
        </p:spPr>
      </p:pic>
      <p:pic>
        <p:nvPicPr>
          <p:cNvPr id="26" name="Kniha">
            <a:extLst>
              <a:ext uri="{FF2B5EF4-FFF2-40B4-BE49-F238E27FC236}">
                <a16:creationId xmlns:a16="http://schemas.microsoft.com/office/drawing/2014/main" id="{FB17312C-8AD4-4DFC-932F-7A148BEA45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554" y="3547251"/>
            <a:ext cx="2582674" cy="13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66DFDAC-1940-4CAE-9E45-F80FFA8D4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CEE2B377-ED97-468A-BFE2-F665AF4BA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1" name="Dokument 1">
            <a:extLst>
              <a:ext uri="{FF2B5EF4-FFF2-40B4-BE49-F238E27FC236}">
                <a16:creationId xmlns:a16="http://schemas.microsoft.com/office/drawing/2014/main" id="{C0980172-1029-4197-A05B-70E5D7526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692" y="3439110"/>
            <a:ext cx="942958" cy="1244160"/>
          </a:xfrm>
          <a:prstGeom prst="rect">
            <a:avLst/>
          </a:prstGeom>
        </p:spPr>
      </p:pic>
      <p:pic>
        <p:nvPicPr>
          <p:cNvPr id="32" name="Dokument 1 Text">
            <a:extLst>
              <a:ext uri="{FF2B5EF4-FFF2-40B4-BE49-F238E27FC236}">
                <a16:creationId xmlns:a16="http://schemas.microsoft.com/office/drawing/2014/main" id="{8EC84A42-EBC0-4F2F-B59D-D93FBB9F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550" y="3861746"/>
            <a:ext cx="679241" cy="509328"/>
          </a:xfrm>
          <a:prstGeom prst="rect">
            <a:avLst/>
          </a:prstGeom>
        </p:spPr>
      </p:pic>
      <p:pic>
        <p:nvPicPr>
          <p:cNvPr id="33" name="Ruce">
            <a:extLst>
              <a:ext uri="{FF2B5EF4-FFF2-40B4-BE49-F238E27FC236}">
                <a16:creationId xmlns:a16="http://schemas.microsoft.com/office/drawing/2014/main" id="{B5FB75F2-AA50-4095-AE34-BC6C3D64B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495" y="3550890"/>
            <a:ext cx="1412005" cy="1132380"/>
          </a:xfrm>
          <a:prstGeom prst="rect">
            <a:avLst/>
          </a:prstGeom>
        </p:spPr>
      </p:pic>
      <p:pic>
        <p:nvPicPr>
          <p:cNvPr id="34" name="Šipka 1">
            <a:extLst>
              <a:ext uri="{FF2B5EF4-FFF2-40B4-BE49-F238E27FC236}">
                <a16:creationId xmlns:a16="http://schemas.microsoft.com/office/drawing/2014/main" id="{AF446C91-5055-4E88-92FF-46899A4126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434" y="3685512"/>
            <a:ext cx="1076276" cy="863136"/>
          </a:xfrm>
          <a:prstGeom prst="rect">
            <a:avLst/>
          </a:prstGeom>
        </p:spPr>
      </p:pic>
      <p:pic>
        <p:nvPicPr>
          <p:cNvPr id="35" name="Tužka">
            <a:extLst>
              <a:ext uri="{FF2B5EF4-FFF2-40B4-BE49-F238E27FC236}">
                <a16:creationId xmlns:a16="http://schemas.microsoft.com/office/drawing/2014/main" id="{E543FFB0-DB0A-4121-8F39-DA4FA59167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557" y="3790328"/>
            <a:ext cx="666591" cy="606528"/>
          </a:xfrm>
          <a:prstGeom prst="rect">
            <a:avLst/>
          </a:prstGeom>
        </p:spPr>
      </p:pic>
      <p:pic>
        <p:nvPicPr>
          <p:cNvPr id="36" name="Dokument 2">
            <a:extLst>
              <a:ext uri="{FF2B5EF4-FFF2-40B4-BE49-F238E27FC236}">
                <a16:creationId xmlns:a16="http://schemas.microsoft.com/office/drawing/2014/main" id="{8C144B92-DDB6-4FA3-B654-7C6B36159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045" y="3439110"/>
            <a:ext cx="942958" cy="1244160"/>
          </a:xfrm>
          <a:prstGeom prst="rect">
            <a:avLst/>
          </a:prstGeom>
        </p:spPr>
      </p:pic>
      <p:pic>
        <p:nvPicPr>
          <p:cNvPr id="37" name="Šipka 2">
            <a:extLst>
              <a:ext uri="{FF2B5EF4-FFF2-40B4-BE49-F238E27FC236}">
                <a16:creationId xmlns:a16="http://schemas.microsoft.com/office/drawing/2014/main" id="{F06B1C92-980E-4D0D-9E09-58D0547377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285" y="3685512"/>
            <a:ext cx="1076276" cy="863136"/>
          </a:xfrm>
          <a:prstGeom prst="rect">
            <a:avLst/>
          </a:prstGeom>
        </p:spPr>
      </p:pic>
      <p:cxnSp>
        <p:nvCxnSpPr>
          <p:cNvPr id="38" name="Linka podpisu">
            <a:extLst>
              <a:ext uri="{FF2B5EF4-FFF2-40B4-BE49-F238E27FC236}">
                <a16:creationId xmlns:a16="http://schemas.microsoft.com/office/drawing/2014/main" id="{D00EB4E6-403D-480A-ACA6-F33674279FF0}"/>
              </a:ext>
            </a:extLst>
          </p:cNvPr>
          <p:cNvCxnSpPr/>
          <p:nvPr userDrawn="1"/>
        </p:nvCxnSpPr>
        <p:spPr>
          <a:xfrm>
            <a:off x="9935557" y="4444356"/>
            <a:ext cx="679387" cy="0"/>
          </a:xfrm>
          <a:prstGeom prst="line">
            <a:avLst/>
          </a:prstGeom>
          <a:ln w="12700">
            <a:solidFill>
              <a:schemeClr val="bg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7.40741E-7 L 0.06497 -7.40741E-7 " pathEditMode="relative" rAng="0" ptsTypes="AA">
                                      <p:cBhvr>
                                        <p:cTn id="34" dur="4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J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Skupina 327">
            <a:extLst>
              <a:ext uri="{FF2B5EF4-FFF2-40B4-BE49-F238E27FC236}">
                <a16:creationId xmlns:a16="http://schemas.microsoft.com/office/drawing/2014/main" id="{59C81BF4-9728-49DD-8C4F-1779374B9DFD}"/>
              </a:ext>
            </a:extLst>
          </p:cNvPr>
          <p:cNvGrpSpPr/>
          <p:nvPr userDrawn="1"/>
        </p:nvGrpSpPr>
        <p:grpSpPr>
          <a:xfrm>
            <a:off x="0" y="1783980"/>
            <a:ext cx="12192000" cy="3569969"/>
            <a:chOff x="0" y="1783980"/>
            <a:chExt cx="12192000" cy="3569969"/>
          </a:xfrm>
        </p:grpSpPr>
        <p:pic>
          <p:nvPicPr>
            <p:cNvPr id="270" name="Grafický objekt 269">
              <a:extLst>
                <a:ext uri="{FF2B5EF4-FFF2-40B4-BE49-F238E27FC236}">
                  <a16:creationId xmlns:a16="http://schemas.microsoft.com/office/drawing/2014/main" id="{5E7BD8BB-7BDE-405D-B985-64CE8797B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/>
          </p:blipFill>
          <p:spPr>
            <a:xfrm>
              <a:off x="0" y="1783980"/>
              <a:ext cx="12192000" cy="3569969"/>
            </a:xfrm>
            <a:prstGeom prst="rect">
              <a:avLst/>
            </a:prstGeom>
          </p:spPr>
        </p:pic>
        <p:sp>
          <p:nvSpPr>
            <p:cNvPr id="326" name="Ovál 325">
              <a:extLst>
                <a:ext uri="{FF2B5EF4-FFF2-40B4-BE49-F238E27FC236}">
                  <a16:creationId xmlns:a16="http://schemas.microsoft.com/office/drawing/2014/main" id="{45EB8509-C794-4F22-B40C-514438829AF5}"/>
                </a:ext>
              </a:extLst>
            </p:cNvPr>
            <p:cNvSpPr/>
            <p:nvPr userDrawn="1"/>
          </p:nvSpPr>
          <p:spPr>
            <a:xfrm>
              <a:off x="9900501" y="2493606"/>
              <a:ext cx="169690" cy="16969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  <p:sp>
          <p:nvSpPr>
            <p:cNvPr id="327" name="Ovál 326">
              <a:extLst>
                <a:ext uri="{FF2B5EF4-FFF2-40B4-BE49-F238E27FC236}">
                  <a16:creationId xmlns:a16="http://schemas.microsoft.com/office/drawing/2014/main" id="{0F5A4B87-FF7A-4BC0-B7A7-69CC71B29A1A}"/>
                </a:ext>
              </a:extLst>
            </p:cNvPr>
            <p:cNvSpPr/>
            <p:nvPr userDrawn="1"/>
          </p:nvSpPr>
          <p:spPr>
            <a:xfrm>
              <a:off x="10226738" y="2493606"/>
              <a:ext cx="169690" cy="16969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72000" bIns="72000" rtlCol="0" anchor="t" anchorCtr="0"/>
            <a:lstStyle/>
            <a:p>
              <a:pPr algn="l"/>
              <a:endParaRPr lang="cs-CZ" sz="15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463BA35-4BA4-4A26-8244-84FD08A81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B7C401F-4CD8-4889-89BF-8E68D873C8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sp>
        <p:nvSpPr>
          <p:cNvPr id="20" name="Prave cervene svetlo">
            <a:extLst>
              <a:ext uri="{FF2B5EF4-FFF2-40B4-BE49-F238E27FC236}">
                <a16:creationId xmlns:a16="http://schemas.microsoft.com/office/drawing/2014/main" id="{3467C39F-C73E-4BAE-8FC9-1F8DAAA78574}"/>
              </a:ext>
            </a:extLst>
          </p:cNvPr>
          <p:cNvSpPr/>
          <p:nvPr userDrawn="1"/>
        </p:nvSpPr>
        <p:spPr>
          <a:xfrm>
            <a:off x="10266583" y="2533451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82" name="Leve cervene svetlo">
            <a:extLst>
              <a:ext uri="{FF2B5EF4-FFF2-40B4-BE49-F238E27FC236}">
                <a16:creationId xmlns:a16="http://schemas.microsoft.com/office/drawing/2014/main" id="{25F99B13-E6D4-4760-8D0E-2A752F63B4AB}"/>
              </a:ext>
            </a:extLst>
          </p:cNvPr>
          <p:cNvSpPr/>
          <p:nvPr userDrawn="1"/>
        </p:nvSpPr>
        <p:spPr>
          <a:xfrm>
            <a:off x="9940346" y="2533451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82" grpId="0" animBg="1"/>
      <p:bldP spid="82" grpId="1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97309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8" y="3429000"/>
            <a:ext cx="8097308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9" y="6327367"/>
            <a:ext cx="8097308" cy="2925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8097308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FDC2F4-0179-4805-A101-DB03E5EE1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63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463BA35-4BA4-4A26-8244-84FD08A81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BB7C401F-4CD8-4889-89BF-8E68D873C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23" name="Zaklady">
            <a:extLst>
              <a:ext uri="{FF2B5EF4-FFF2-40B4-BE49-F238E27FC236}">
                <a16:creationId xmlns:a16="http://schemas.microsoft.com/office/drawing/2014/main" id="{1F90F264-727F-4B04-820C-13E1230C4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603" y="2003943"/>
            <a:ext cx="10776397" cy="2829793"/>
          </a:xfrm>
          <a:prstGeom prst="rect">
            <a:avLst/>
          </a:prstGeom>
        </p:spPr>
      </p:pic>
      <p:pic>
        <p:nvPicPr>
          <p:cNvPr id="25" name="Koleje">
            <a:extLst>
              <a:ext uri="{FF2B5EF4-FFF2-40B4-BE49-F238E27FC236}">
                <a16:creationId xmlns:a16="http://schemas.microsoft.com/office/drawing/2014/main" id="{F981EF43-CC91-45EA-B673-4C2D68D7CE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516" y="2092200"/>
            <a:ext cx="10428024" cy="1484365"/>
          </a:xfrm>
          <a:prstGeom prst="rect">
            <a:avLst/>
          </a:prstGeom>
        </p:spPr>
      </p:pic>
      <p:pic>
        <p:nvPicPr>
          <p:cNvPr id="27" name="Budovva">
            <a:extLst>
              <a:ext uri="{FF2B5EF4-FFF2-40B4-BE49-F238E27FC236}">
                <a16:creationId xmlns:a16="http://schemas.microsoft.com/office/drawing/2014/main" id="{7DA8034D-3915-4B2F-97C9-96F3060FE7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523" y="1667290"/>
            <a:ext cx="5438104" cy="2760002"/>
          </a:xfrm>
          <a:prstGeom prst="rect">
            <a:avLst/>
          </a:prstGeom>
        </p:spPr>
      </p:pic>
      <p:pic>
        <p:nvPicPr>
          <p:cNvPr id="29" name="Schody">
            <a:extLst>
              <a:ext uri="{FF2B5EF4-FFF2-40B4-BE49-F238E27FC236}">
                <a16:creationId xmlns:a16="http://schemas.microsoft.com/office/drawing/2014/main" id="{BD4CE46B-FA4E-4C11-802E-0C21AB84F5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521" y="3890428"/>
            <a:ext cx="2049029" cy="684992"/>
          </a:xfrm>
          <a:prstGeom prst="rect">
            <a:avLst/>
          </a:prstGeom>
        </p:spPr>
      </p:pic>
      <p:pic>
        <p:nvPicPr>
          <p:cNvPr id="3" name="Cedule">
            <a:extLst>
              <a:ext uri="{FF2B5EF4-FFF2-40B4-BE49-F238E27FC236}">
                <a16:creationId xmlns:a16="http://schemas.microsoft.com/office/drawing/2014/main" id="{7273BE8B-78D9-4B49-ABD3-8F44E3936A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134" y="3031953"/>
            <a:ext cx="613034" cy="274643"/>
          </a:xfrm>
          <a:prstGeom prst="rect">
            <a:avLst/>
          </a:prstGeom>
        </p:spPr>
      </p:pic>
      <p:pic>
        <p:nvPicPr>
          <p:cNvPr id="8" name="Ubezniky">
            <a:extLst>
              <a:ext uri="{FF2B5EF4-FFF2-40B4-BE49-F238E27FC236}">
                <a16:creationId xmlns:a16="http://schemas.microsoft.com/office/drawing/2014/main" id="{86C8A64A-2DA4-491C-A65D-7E02710C0C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937" y="1311241"/>
            <a:ext cx="10075143" cy="4028530"/>
          </a:xfrm>
          <a:prstGeom prst="rect">
            <a:avLst/>
          </a:prstGeom>
        </p:spPr>
      </p:pic>
      <p:pic>
        <p:nvPicPr>
          <p:cNvPr id="10" name="Info bod 03">
            <a:extLst>
              <a:ext uri="{FF2B5EF4-FFF2-40B4-BE49-F238E27FC236}">
                <a16:creationId xmlns:a16="http://schemas.microsoft.com/office/drawing/2014/main" id="{125C3599-868F-4974-A7D6-A12BD5D7F8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914" y="3856857"/>
            <a:ext cx="288487" cy="1243972"/>
          </a:xfrm>
          <a:prstGeom prst="rect">
            <a:avLst/>
          </a:prstGeom>
        </p:spPr>
      </p:pic>
      <p:pic>
        <p:nvPicPr>
          <p:cNvPr id="12" name="Info bod 02">
            <a:extLst>
              <a:ext uri="{FF2B5EF4-FFF2-40B4-BE49-F238E27FC236}">
                <a16:creationId xmlns:a16="http://schemas.microsoft.com/office/drawing/2014/main" id="{5CA0A4A6-9C5A-4D23-B7B4-E9D54690EF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543" y="2794393"/>
            <a:ext cx="1486222" cy="391609"/>
          </a:xfrm>
          <a:prstGeom prst="rect">
            <a:avLst/>
          </a:prstGeom>
        </p:spPr>
      </p:pic>
      <p:pic>
        <p:nvPicPr>
          <p:cNvPr id="15" name="Info bod 01">
            <a:extLst>
              <a:ext uri="{FF2B5EF4-FFF2-40B4-BE49-F238E27FC236}">
                <a16:creationId xmlns:a16="http://schemas.microsoft.com/office/drawing/2014/main" id="{169312EC-BF1C-467C-91EE-E5B012BAE3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865" y="1250549"/>
            <a:ext cx="288487" cy="7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3" name="Vlajka obrys">
            <a:extLst>
              <a:ext uri="{FF2B5EF4-FFF2-40B4-BE49-F238E27FC236}">
                <a16:creationId xmlns:a16="http://schemas.microsoft.com/office/drawing/2014/main" id="{6BDB2340-45CC-4190-871A-C06547B5D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771" y="2030850"/>
            <a:ext cx="4549462" cy="2878906"/>
          </a:xfrm>
          <a:prstGeom prst="rect">
            <a:avLst/>
          </a:prstGeom>
        </p:spPr>
      </p:pic>
      <p:pic>
        <p:nvPicPr>
          <p:cNvPr id="5" name="Graf sloupcovy osy">
            <a:extLst>
              <a:ext uri="{FF2B5EF4-FFF2-40B4-BE49-F238E27FC236}">
                <a16:creationId xmlns:a16="http://schemas.microsoft.com/office/drawing/2014/main" id="{EE4D345F-9423-4046-8107-9E42C7ABEE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435" y="1728164"/>
            <a:ext cx="1791451" cy="1211015"/>
          </a:xfrm>
          <a:prstGeom prst="rect">
            <a:avLst/>
          </a:prstGeom>
        </p:spPr>
      </p:pic>
      <p:pic>
        <p:nvPicPr>
          <p:cNvPr id="44" name="Sloupec 1">
            <a:extLst>
              <a:ext uri="{FF2B5EF4-FFF2-40B4-BE49-F238E27FC236}">
                <a16:creationId xmlns:a16="http://schemas.microsoft.com/office/drawing/2014/main" id="{4E8995F3-0753-4D6B-856C-7CB9C74B02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658" y="2671644"/>
            <a:ext cx="268525" cy="267535"/>
          </a:xfrm>
          <a:prstGeom prst="rect">
            <a:avLst/>
          </a:prstGeom>
        </p:spPr>
      </p:pic>
      <p:pic>
        <p:nvPicPr>
          <p:cNvPr id="46" name="Sloupec 2">
            <a:extLst>
              <a:ext uri="{FF2B5EF4-FFF2-40B4-BE49-F238E27FC236}">
                <a16:creationId xmlns:a16="http://schemas.microsoft.com/office/drawing/2014/main" id="{C5C6A6D6-129C-4864-B3D9-8439A21CE8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506" y="2535292"/>
            <a:ext cx="268525" cy="403887"/>
          </a:xfrm>
          <a:prstGeom prst="rect">
            <a:avLst/>
          </a:prstGeom>
        </p:spPr>
      </p:pic>
      <p:pic>
        <p:nvPicPr>
          <p:cNvPr id="11" name="Sipka">
            <a:extLst>
              <a:ext uri="{FF2B5EF4-FFF2-40B4-BE49-F238E27FC236}">
                <a16:creationId xmlns:a16="http://schemas.microsoft.com/office/drawing/2014/main" id="{70FD6F6D-CD0C-46B3-8DD7-41341E4E45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158" y="1597347"/>
            <a:ext cx="947885" cy="566088"/>
          </a:xfrm>
          <a:prstGeom prst="rect">
            <a:avLst/>
          </a:prstGeom>
        </p:spPr>
      </p:pic>
      <p:pic>
        <p:nvPicPr>
          <p:cNvPr id="48" name="Sloupec 3">
            <a:extLst>
              <a:ext uri="{FF2B5EF4-FFF2-40B4-BE49-F238E27FC236}">
                <a16:creationId xmlns:a16="http://schemas.microsoft.com/office/drawing/2014/main" id="{D287F4AC-261C-423B-AC55-1342F6F03C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354" y="2060967"/>
            <a:ext cx="268525" cy="878212"/>
          </a:xfrm>
          <a:prstGeom prst="rect">
            <a:avLst/>
          </a:prstGeom>
        </p:spPr>
      </p:pic>
      <p:pic>
        <p:nvPicPr>
          <p:cNvPr id="50" name="Sloupec 4">
            <a:extLst>
              <a:ext uri="{FF2B5EF4-FFF2-40B4-BE49-F238E27FC236}">
                <a16:creationId xmlns:a16="http://schemas.microsoft.com/office/drawing/2014/main" id="{D26A19FB-9796-405D-AF57-E3F6D3122DB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202" y="2286498"/>
            <a:ext cx="268525" cy="652681"/>
          </a:xfrm>
          <a:prstGeom prst="rect">
            <a:avLst/>
          </a:prstGeom>
        </p:spPr>
      </p:pic>
      <p:pic>
        <p:nvPicPr>
          <p:cNvPr id="52" name="Sloupec 5">
            <a:extLst>
              <a:ext uri="{FF2B5EF4-FFF2-40B4-BE49-F238E27FC236}">
                <a16:creationId xmlns:a16="http://schemas.microsoft.com/office/drawing/2014/main" id="{07A23B1E-30D6-49DA-9BAE-58D52C38FC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051" y="1728164"/>
            <a:ext cx="268525" cy="1211015"/>
          </a:xfrm>
          <a:prstGeom prst="rect">
            <a:avLst/>
          </a:prstGeom>
        </p:spPr>
      </p:pic>
      <p:pic>
        <p:nvPicPr>
          <p:cNvPr id="17" name="Graf linearni osy">
            <a:extLst>
              <a:ext uri="{FF2B5EF4-FFF2-40B4-BE49-F238E27FC236}">
                <a16:creationId xmlns:a16="http://schemas.microsoft.com/office/drawing/2014/main" id="{89B6DDE3-935F-4922-AEF0-BAF2312961A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521" y="3294273"/>
            <a:ext cx="1618230" cy="1095341"/>
          </a:xfrm>
          <a:prstGeom prst="rect">
            <a:avLst/>
          </a:prstGeom>
        </p:spPr>
      </p:pic>
      <p:pic>
        <p:nvPicPr>
          <p:cNvPr id="31" name="Graf linearni linka 1">
            <a:extLst>
              <a:ext uri="{FF2B5EF4-FFF2-40B4-BE49-F238E27FC236}">
                <a16:creationId xmlns:a16="http://schemas.microsoft.com/office/drawing/2014/main" id="{FDD95E1F-B7CD-48A0-840B-24F68209E1B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426" y="3468785"/>
            <a:ext cx="1614367" cy="918924"/>
          </a:xfrm>
          <a:prstGeom prst="rect">
            <a:avLst/>
          </a:prstGeom>
        </p:spPr>
      </p:pic>
      <p:pic>
        <p:nvPicPr>
          <p:cNvPr id="33" name="Graf linearni linka 2">
            <a:extLst>
              <a:ext uri="{FF2B5EF4-FFF2-40B4-BE49-F238E27FC236}">
                <a16:creationId xmlns:a16="http://schemas.microsoft.com/office/drawing/2014/main" id="{CE5C359F-1DB0-4063-9D3B-922795B2F4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426" y="3296245"/>
            <a:ext cx="1613723" cy="1091464"/>
          </a:xfrm>
          <a:prstGeom prst="rect">
            <a:avLst/>
          </a:prstGeom>
        </p:spPr>
      </p:pic>
      <p:pic>
        <p:nvPicPr>
          <p:cNvPr id="35" name="Graf linearni linka 3">
            <a:extLst>
              <a:ext uri="{FF2B5EF4-FFF2-40B4-BE49-F238E27FC236}">
                <a16:creationId xmlns:a16="http://schemas.microsoft.com/office/drawing/2014/main" id="{8BF6E61B-4E5A-45A0-997A-0A9EC25FEB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426" y="3397701"/>
            <a:ext cx="1612435" cy="990008"/>
          </a:xfrm>
          <a:prstGeom prst="rect">
            <a:avLst/>
          </a:prstGeom>
        </p:spPr>
      </p:pic>
      <p:pic>
        <p:nvPicPr>
          <p:cNvPr id="41" name="Graf kolacovy">
            <a:extLst>
              <a:ext uri="{FF2B5EF4-FFF2-40B4-BE49-F238E27FC236}">
                <a16:creationId xmlns:a16="http://schemas.microsoft.com/office/drawing/2014/main" id="{22CB40DF-0B03-4567-9F5C-C3CC3E1B30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848" y="2255810"/>
            <a:ext cx="903453" cy="903414"/>
          </a:xfrm>
          <a:prstGeom prst="rect">
            <a:avLst/>
          </a:prstGeom>
        </p:spPr>
      </p:pic>
      <p:sp>
        <p:nvSpPr>
          <p:cNvPr id="56" name="Hvezda 10">
            <a:extLst>
              <a:ext uri="{FF2B5EF4-FFF2-40B4-BE49-F238E27FC236}">
                <a16:creationId xmlns:a16="http://schemas.microsoft.com/office/drawing/2014/main" id="{D1EC1110-CED9-4F09-93F2-3B41766CDF0E}"/>
              </a:ext>
            </a:extLst>
          </p:cNvPr>
          <p:cNvSpPr>
            <a:spLocks/>
          </p:cNvSpPr>
          <p:nvPr userDrawn="1"/>
        </p:nvSpPr>
        <p:spPr bwMode="auto">
          <a:xfrm>
            <a:off x="7094516" y="2323003"/>
            <a:ext cx="309562" cy="296862"/>
          </a:xfrm>
          <a:custGeom>
            <a:avLst/>
            <a:gdLst>
              <a:gd name="T0" fmla="*/ 293 w 586"/>
              <a:gd name="T1" fmla="*/ 0 h 561"/>
              <a:gd name="T2" fmla="*/ 224 w 586"/>
              <a:gd name="T3" fmla="*/ 214 h 561"/>
              <a:gd name="T4" fmla="*/ 0 w 586"/>
              <a:gd name="T5" fmla="*/ 214 h 561"/>
              <a:gd name="T6" fmla="*/ 181 w 586"/>
              <a:gd name="T7" fmla="*/ 346 h 561"/>
              <a:gd name="T8" fmla="*/ 111 w 586"/>
              <a:gd name="T9" fmla="*/ 561 h 561"/>
              <a:gd name="T10" fmla="*/ 293 w 586"/>
              <a:gd name="T11" fmla="*/ 428 h 561"/>
              <a:gd name="T12" fmla="*/ 474 w 586"/>
              <a:gd name="T13" fmla="*/ 561 h 561"/>
              <a:gd name="T14" fmla="*/ 406 w 586"/>
              <a:gd name="T15" fmla="*/ 346 h 561"/>
              <a:gd name="T16" fmla="*/ 586 w 586"/>
              <a:gd name="T17" fmla="*/ 214 h 561"/>
              <a:gd name="T18" fmla="*/ 363 w 586"/>
              <a:gd name="T19" fmla="*/ 214 h 561"/>
              <a:gd name="T20" fmla="*/ 293 w 586"/>
              <a:gd name="T21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6" h="561">
                <a:moveTo>
                  <a:pt x="293" y="0"/>
                </a:moveTo>
                <a:lnTo>
                  <a:pt x="224" y="214"/>
                </a:lnTo>
                <a:lnTo>
                  <a:pt x="0" y="214"/>
                </a:lnTo>
                <a:lnTo>
                  <a:pt x="181" y="346"/>
                </a:lnTo>
                <a:lnTo>
                  <a:pt x="111" y="561"/>
                </a:lnTo>
                <a:lnTo>
                  <a:pt x="293" y="428"/>
                </a:lnTo>
                <a:lnTo>
                  <a:pt x="474" y="561"/>
                </a:lnTo>
                <a:lnTo>
                  <a:pt x="406" y="346"/>
                </a:lnTo>
                <a:lnTo>
                  <a:pt x="586" y="214"/>
                </a:lnTo>
                <a:lnTo>
                  <a:pt x="363" y="214"/>
                </a:lnTo>
                <a:lnTo>
                  <a:pt x="293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9" name="Hvezda 9">
            <a:extLst>
              <a:ext uri="{FF2B5EF4-FFF2-40B4-BE49-F238E27FC236}">
                <a16:creationId xmlns:a16="http://schemas.microsoft.com/office/drawing/2014/main" id="{2DF129E7-2CA2-4434-9846-BD693311858E}"/>
              </a:ext>
            </a:extLst>
          </p:cNvPr>
          <p:cNvSpPr>
            <a:spLocks/>
          </p:cNvSpPr>
          <p:nvPr userDrawn="1"/>
        </p:nvSpPr>
        <p:spPr bwMode="auto">
          <a:xfrm>
            <a:off x="6603978" y="2454766"/>
            <a:ext cx="311150" cy="295275"/>
          </a:xfrm>
          <a:custGeom>
            <a:avLst/>
            <a:gdLst>
              <a:gd name="T0" fmla="*/ 294 w 588"/>
              <a:gd name="T1" fmla="*/ 0 h 560"/>
              <a:gd name="T2" fmla="*/ 225 w 588"/>
              <a:gd name="T3" fmla="*/ 215 h 560"/>
              <a:gd name="T4" fmla="*/ 0 w 588"/>
              <a:gd name="T5" fmla="*/ 215 h 560"/>
              <a:gd name="T6" fmla="*/ 182 w 588"/>
              <a:gd name="T7" fmla="*/ 347 h 560"/>
              <a:gd name="T8" fmla="*/ 112 w 588"/>
              <a:gd name="T9" fmla="*/ 560 h 560"/>
              <a:gd name="T10" fmla="*/ 294 w 588"/>
              <a:gd name="T11" fmla="*/ 428 h 560"/>
              <a:gd name="T12" fmla="*/ 475 w 588"/>
              <a:gd name="T13" fmla="*/ 560 h 560"/>
              <a:gd name="T14" fmla="*/ 406 w 588"/>
              <a:gd name="T15" fmla="*/ 347 h 560"/>
              <a:gd name="T16" fmla="*/ 588 w 588"/>
              <a:gd name="T17" fmla="*/ 215 h 560"/>
              <a:gd name="T18" fmla="*/ 363 w 588"/>
              <a:gd name="T19" fmla="*/ 215 h 560"/>
              <a:gd name="T20" fmla="*/ 294 w 588"/>
              <a:gd name="T21" fmla="*/ 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294" y="0"/>
                </a:moveTo>
                <a:lnTo>
                  <a:pt x="225" y="215"/>
                </a:lnTo>
                <a:lnTo>
                  <a:pt x="0" y="215"/>
                </a:lnTo>
                <a:lnTo>
                  <a:pt x="182" y="347"/>
                </a:lnTo>
                <a:lnTo>
                  <a:pt x="112" y="560"/>
                </a:lnTo>
                <a:lnTo>
                  <a:pt x="294" y="428"/>
                </a:lnTo>
                <a:lnTo>
                  <a:pt x="475" y="560"/>
                </a:lnTo>
                <a:lnTo>
                  <a:pt x="406" y="347"/>
                </a:lnTo>
                <a:lnTo>
                  <a:pt x="588" y="215"/>
                </a:lnTo>
                <a:lnTo>
                  <a:pt x="363" y="215"/>
                </a:lnTo>
                <a:lnTo>
                  <a:pt x="294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0" name="Hvezda 8">
            <a:extLst>
              <a:ext uri="{FF2B5EF4-FFF2-40B4-BE49-F238E27FC236}">
                <a16:creationId xmlns:a16="http://schemas.microsoft.com/office/drawing/2014/main" id="{C9D23CAD-7C8D-4D2E-9E57-083B63F7B922}"/>
              </a:ext>
            </a:extLst>
          </p:cNvPr>
          <p:cNvSpPr>
            <a:spLocks/>
          </p:cNvSpPr>
          <p:nvPr userDrawn="1"/>
        </p:nvSpPr>
        <p:spPr bwMode="auto">
          <a:xfrm>
            <a:off x="6245203" y="2813541"/>
            <a:ext cx="311150" cy="296862"/>
          </a:xfrm>
          <a:custGeom>
            <a:avLst/>
            <a:gdLst>
              <a:gd name="T0" fmla="*/ 293 w 588"/>
              <a:gd name="T1" fmla="*/ 0 h 559"/>
              <a:gd name="T2" fmla="*/ 225 w 588"/>
              <a:gd name="T3" fmla="*/ 214 h 559"/>
              <a:gd name="T4" fmla="*/ 0 w 588"/>
              <a:gd name="T5" fmla="*/ 214 h 559"/>
              <a:gd name="T6" fmla="*/ 182 w 588"/>
              <a:gd name="T7" fmla="*/ 346 h 559"/>
              <a:gd name="T8" fmla="*/ 113 w 588"/>
              <a:gd name="T9" fmla="*/ 559 h 559"/>
              <a:gd name="T10" fmla="*/ 293 w 588"/>
              <a:gd name="T11" fmla="*/ 427 h 559"/>
              <a:gd name="T12" fmla="*/ 475 w 588"/>
              <a:gd name="T13" fmla="*/ 559 h 559"/>
              <a:gd name="T14" fmla="*/ 406 w 588"/>
              <a:gd name="T15" fmla="*/ 346 h 559"/>
              <a:gd name="T16" fmla="*/ 588 w 588"/>
              <a:gd name="T17" fmla="*/ 214 h 559"/>
              <a:gd name="T18" fmla="*/ 363 w 588"/>
              <a:gd name="T19" fmla="*/ 214 h 559"/>
              <a:gd name="T20" fmla="*/ 293 w 588"/>
              <a:gd name="T21" fmla="*/ 0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59">
                <a:moveTo>
                  <a:pt x="293" y="0"/>
                </a:moveTo>
                <a:lnTo>
                  <a:pt x="225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59"/>
                </a:lnTo>
                <a:lnTo>
                  <a:pt x="293" y="427"/>
                </a:lnTo>
                <a:lnTo>
                  <a:pt x="475" y="559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lnTo>
                  <a:pt x="293" y="0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8" name="Hvezda 7">
            <a:extLst>
              <a:ext uri="{FF2B5EF4-FFF2-40B4-BE49-F238E27FC236}">
                <a16:creationId xmlns:a16="http://schemas.microsoft.com/office/drawing/2014/main" id="{67D24CC0-17B9-4842-897F-E508C4FC4723}"/>
              </a:ext>
            </a:extLst>
          </p:cNvPr>
          <p:cNvSpPr>
            <a:spLocks/>
          </p:cNvSpPr>
          <p:nvPr userDrawn="1"/>
        </p:nvSpPr>
        <p:spPr bwMode="auto">
          <a:xfrm>
            <a:off x="6113441" y="3305666"/>
            <a:ext cx="311150" cy="295275"/>
          </a:xfrm>
          <a:custGeom>
            <a:avLst/>
            <a:gdLst>
              <a:gd name="T0" fmla="*/ 294 w 587"/>
              <a:gd name="T1" fmla="*/ 427 h 559"/>
              <a:gd name="T2" fmla="*/ 476 w 587"/>
              <a:gd name="T3" fmla="*/ 559 h 559"/>
              <a:gd name="T4" fmla="*/ 406 w 587"/>
              <a:gd name="T5" fmla="*/ 345 h 559"/>
              <a:gd name="T6" fmla="*/ 587 w 587"/>
              <a:gd name="T7" fmla="*/ 213 h 559"/>
              <a:gd name="T8" fmla="*/ 363 w 587"/>
              <a:gd name="T9" fmla="*/ 213 h 559"/>
              <a:gd name="T10" fmla="*/ 294 w 587"/>
              <a:gd name="T11" fmla="*/ 0 h 559"/>
              <a:gd name="T12" fmla="*/ 224 w 587"/>
              <a:gd name="T13" fmla="*/ 213 h 559"/>
              <a:gd name="T14" fmla="*/ 0 w 587"/>
              <a:gd name="T15" fmla="*/ 213 h 559"/>
              <a:gd name="T16" fmla="*/ 182 w 587"/>
              <a:gd name="T17" fmla="*/ 345 h 559"/>
              <a:gd name="T18" fmla="*/ 113 w 587"/>
              <a:gd name="T19" fmla="*/ 559 h 559"/>
              <a:gd name="T20" fmla="*/ 294 w 587"/>
              <a:gd name="T21" fmla="*/ 427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7" h="559">
                <a:moveTo>
                  <a:pt x="294" y="427"/>
                </a:moveTo>
                <a:lnTo>
                  <a:pt x="476" y="559"/>
                </a:lnTo>
                <a:lnTo>
                  <a:pt x="406" y="345"/>
                </a:lnTo>
                <a:lnTo>
                  <a:pt x="587" y="213"/>
                </a:lnTo>
                <a:lnTo>
                  <a:pt x="363" y="213"/>
                </a:lnTo>
                <a:lnTo>
                  <a:pt x="294" y="0"/>
                </a:lnTo>
                <a:lnTo>
                  <a:pt x="224" y="213"/>
                </a:lnTo>
                <a:lnTo>
                  <a:pt x="0" y="213"/>
                </a:lnTo>
                <a:lnTo>
                  <a:pt x="182" y="345"/>
                </a:lnTo>
                <a:lnTo>
                  <a:pt x="113" y="559"/>
                </a:lnTo>
                <a:lnTo>
                  <a:pt x="294" y="427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1" name="Hvezda 6">
            <a:extLst>
              <a:ext uri="{FF2B5EF4-FFF2-40B4-BE49-F238E27FC236}">
                <a16:creationId xmlns:a16="http://schemas.microsoft.com/office/drawing/2014/main" id="{22F42212-DFAF-47E0-ACFD-96B7E6D109FE}"/>
              </a:ext>
            </a:extLst>
          </p:cNvPr>
          <p:cNvSpPr>
            <a:spLocks/>
          </p:cNvSpPr>
          <p:nvPr userDrawn="1"/>
        </p:nvSpPr>
        <p:spPr bwMode="auto">
          <a:xfrm>
            <a:off x="6245203" y="3796203"/>
            <a:ext cx="311150" cy="295275"/>
          </a:xfrm>
          <a:custGeom>
            <a:avLst/>
            <a:gdLst>
              <a:gd name="T0" fmla="*/ 363 w 588"/>
              <a:gd name="T1" fmla="*/ 214 h 560"/>
              <a:gd name="T2" fmla="*/ 293 w 588"/>
              <a:gd name="T3" fmla="*/ 0 h 560"/>
              <a:gd name="T4" fmla="*/ 225 w 588"/>
              <a:gd name="T5" fmla="*/ 214 h 560"/>
              <a:gd name="T6" fmla="*/ 0 w 588"/>
              <a:gd name="T7" fmla="*/ 214 h 560"/>
              <a:gd name="T8" fmla="*/ 182 w 588"/>
              <a:gd name="T9" fmla="*/ 346 h 560"/>
              <a:gd name="T10" fmla="*/ 113 w 588"/>
              <a:gd name="T11" fmla="*/ 560 h 560"/>
              <a:gd name="T12" fmla="*/ 293 w 588"/>
              <a:gd name="T13" fmla="*/ 427 h 560"/>
              <a:gd name="T14" fmla="*/ 475 w 588"/>
              <a:gd name="T15" fmla="*/ 560 h 560"/>
              <a:gd name="T16" fmla="*/ 406 w 588"/>
              <a:gd name="T17" fmla="*/ 346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3" y="0"/>
                </a:lnTo>
                <a:lnTo>
                  <a:pt x="225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60"/>
                </a:lnTo>
                <a:lnTo>
                  <a:pt x="293" y="427"/>
                </a:lnTo>
                <a:lnTo>
                  <a:pt x="475" y="560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2" name="Hvezda 5">
            <a:extLst>
              <a:ext uri="{FF2B5EF4-FFF2-40B4-BE49-F238E27FC236}">
                <a16:creationId xmlns:a16="http://schemas.microsoft.com/office/drawing/2014/main" id="{F9776938-D2F6-409F-A2A9-C8E2A608FFE3}"/>
              </a:ext>
            </a:extLst>
          </p:cNvPr>
          <p:cNvSpPr>
            <a:spLocks/>
          </p:cNvSpPr>
          <p:nvPr userDrawn="1"/>
        </p:nvSpPr>
        <p:spPr bwMode="auto">
          <a:xfrm>
            <a:off x="6603978" y="4154978"/>
            <a:ext cx="311150" cy="296862"/>
          </a:xfrm>
          <a:custGeom>
            <a:avLst/>
            <a:gdLst>
              <a:gd name="T0" fmla="*/ 363 w 588"/>
              <a:gd name="T1" fmla="*/ 214 h 560"/>
              <a:gd name="T2" fmla="*/ 294 w 588"/>
              <a:gd name="T3" fmla="*/ 0 h 560"/>
              <a:gd name="T4" fmla="*/ 225 w 588"/>
              <a:gd name="T5" fmla="*/ 214 h 560"/>
              <a:gd name="T6" fmla="*/ 0 w 588"/>
              <a:gd name="T7" fmla="*/ 214 h 560"/>
              <a:gd name="T8" fmla="*/ 182 w 588"/>
              <a:gd name="T9" fmla="*/ 347 h 560"/>
              <a:gd name="T10" fmla="*/ 112 w 588"/>
              <a:gd name="T11" fmla="*/ 560 h 560"/>
              <a:gd name="T12" fmla="*/ 294 w 588"/>
              <a:gd name="T13" fmla="*/ 428 h 560"/>
              <a:gd name="T14" fmla="*/ 475 w 588"/>
              <a:gd name="T15" fmla="*/ 560 h 560"/>
              <a:gd name="T16" fmla="*/ 406 w 588"/>
              <a:gd name="T17" fmla="*/ 347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4" y="0"/>
                </a:lnTo>
                <a:lnTo>
                  <a:pt x="225" y="214"/>
                </a:lnTo>
                <a:lnTo>
                  <a:pt x="0" y="214"/>
                </a:lnTo>
                <a:lnTo>
                  <a:pt x="182" y="347"/>
                </a:lnTo>
                <a:lnTo>
                  <a:pt x="112" y="560"/>
                </a:lnTo>
                <a:lnTo>
                  <a:pt x="294" y="428"/>
                </a:lnTo>
                <a:lnTo>
                  <a:pt x="475" y="560"/>
                </a:lnTo>
                <a:lnTo>
                  <a:pt x="406" y="347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7" name="Hvezda 4">
            <a:extLst>
              <a:ext uri="{FF2B5EF4-FFF2-40B4-BE49-F238E27FC236}">
                <a16:creationId xmlns:a16="http://schemas.microsoft.com/office/drawing/2014/main" id="{433BB142-317B-4333-A6CA-C7E19FEA3A49}"/>
              </a:ext>
            </a:extLst>
          </p:cNvPr>
          <p:cNvSpPr>
            <a:spLocks/>
          </p:cNvSpPr>
          <p:nvPr userDrawn="1"/>
        </p:nvSpPr>
        <p:spPr bwMode="auto">
          <a:xfrm>
            <a:off x="7094516" y="4286741"/>
            <a:ext cx="309562" cy="296862"/>
          </a:xfrm>
          <a:custGeom>
            <a:avLst/>
            <a:gdLst>
              <a:gd name="T0" fmla="*/ 363 w 586"/>
              <a:gd name="T1" fmla="*/ 213 h 559"/>
              <a:gd name="T2" fmla="*/ 293 w 586"/>
              <a:gd name="T3" fmla="*/ 0 h 559"/>
              <a:gd name="T4" fmla="*/ 224 w 586"/>
              <a:gd name="T5" fmla="*/ 213 h 559"/>
              <a:gd name="T6" fmla="*/ 0 w 586"/>
              <a:gd name="T7" fmla="*/ 213 h 559"/>
              <a:gd name="T8" fmla="*/ 181 w 586"/>
              <a:gd name="T9" fmla="*/ 345 h 559"/>
              <a:gd name="T10" fmla="*/ 111 w 586"/>
              <a:gd name="T11" fmla="*/ 559 h 559"/>
              <a:gd name="T12" fmla="*/ 293 w 586"/>
              <a:gd name="T13" fmla="*/ 427 h 559"/>
              <a:gd name="T14" fmla="*/ 474 w 586"/>
              <a:gd name="T15" fmla="*/ 559 h 559"/>
              <a:gd name="T16" fmla="*/ 406 w 586"/>
              <a:gd name="T17" fmla="*/ 345 h 559"/>
              <a:gd name="T18" fmla="*/ 586 w 586"/>
              <a:gd name="T19" fmla="*/ 213 h 559"/>
              <a:gd name="T20" fmla="*/ 363 w 586"/>
              <a:gd name="T21" fmla="*/ 21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6" h="559">
                <a:moveTo>
                  <a:pt x="363" y="213"/>
                </a:moveTo>
                <a:lnTo>
                  <a:pt x="293" y="0"/>
                </a:lnTo>
                <a:lnTo>
                  <a:pt x="224" y="213"/>
                </a:lnTo>
                <a:lnTo>
                  <a:pt x="0" y="213"/>
                </a:lnTo>
                <a:lnTo>
                  <a:pt x="181" y="345"/>
                </a:lnTo>
                <a:lnTo>
                  <a:pt x="111" y="559"/>
                </a:lnTo>
                <a:lnTo>
                  <a:pt x="293" y="427"/>
                </a:lnTo>
                <a:lnTo>
                  <a:pt x="474" y="559"/>
                </a:lnTo>
                <a:lnTo>
                  <a:pt x="406" y="345"/>
                </a:lnTo>
                <a:lnTo>
                  <a:pt x="586" y="213"/>
                </a:lnTo>
                <a:lnTo>
                  <a:pt x="363" y="213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5" name="Hvezda 3">
            <a:extLst>
              <a:ext uri="{FF2B5EF4-FFF2-40B4-BE49-F238E27FC236}">
                <a16:creationId xmlns:a16="http://schemas.microsoft.com/office/drawing/2014/main" id="{E396C293-A09D-4451-AA5E-1AAF5A4CC075}"/>
              </a:ext>
            </a:extLst>
          </p:cNvPr>
          <p:cNvSpPr>
            <a:spLocks/>
          </p:cNvSpPr>
          <p:nvPr userDrawn="1"/>
        </p:nvSpPr>
        <p:spPr bwMode="auto">
          <a:xfrm>
            <a:off x="7583466" y="4154978"/>
            <a:ext cx="311150" cy="296862"/>
          </a:xfrm>
          <a:custGeom>
            <a:avLst/>
            <a:gdLst>
              <a:gd name="T0" fmla="*/ 363 w 587"/>
              <a:gd name="T1" fmla="*/ 214 h 560"/>
              <a:gd name="T2" fmla="*/ 294 w 587"/>
              <a:gd name="T3" fmla="*/ 0 h 560"/>
              <a:gd name="T4" fmla="*/ 224 w 587"/>
              <a:gd name="T5" fmla="*/ 214 h 560"/>
              <a:gd name="T6" fmla="*/ 0 w 587"/>
              <a:gd name="T7" fmla="*/ 214 h 560"/>
              <a:gd name="T8" fmla="*/ 182 w 587"/>
              <a:gd name="T9" fmla="*/ 347 h 560"/>
              <a:gd name="T10" fmla="*/ 113 w 587"/>
              <a:gd name="T11" fmla="*/ 560 h 560"/>
              <a:gd name="T12" fmla="*/ 294 w 587"/>
              <a:gd name="T13" fmla="*/ 428 h 560"/>
              <a:gd name="T14" fmla="*/ 476 w 587"/>
              <a:gd name="T15" fmla="*/ 560 h 560"/>
              <a:gd name="T16" fmla="*/ 406 w 587"/>
              <a:gd name="T17" fmla="*/ 347 h 560"/>
              <a:gd name="T18" fmla="*/ 587 w 587"/>
              <a:gd name="T19" fmla="*/ 214 h 560"/>
              <a:gd name="T20" fmla="*/ 363 w 587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7" h="560">
                <a:moveTo>
                  <a:pt x="363" y="214"/>
                </a:moveTo>
                <a:lnTo>
                  <a:pt x="294" y="0"/>
                </a:lnTo>
                <a:lnTo>
                  <a:pt x="224" y="214"/>
                </a:lnTo>
                <a:lnTo>
                  <a:pt x="0" y="214"/>
                </a:lnTo>
                <a:lnTo>
                  <a:pt x="182" y="347"/>
                </a:lnTo>
                <a:lnTo>
                  <a:pt x="113" y="560"/>
                </a:lnTo>
                <a:lnTo>
                  <a:pt x="294" y="428"/>
                </a:lnTo>
                <a:lnTo>
                  <a:pt x="476" y="560"/>
                </a:lnTo>
                <a:lnTo>
                  <a:pt x="406" y="347"/>
                </a:lnTo>
                <a:lnTo>
                  <a:pt x="587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4" name="Hvezda 2">
            <a:extLst>
              <a:ext uri="{FF2B5EF4-FFF2-40B4-BE49-F238E27FC236}">
                <a16:creationId xmlns:a16="http://schemas.microsoft.com/office/drawing/2014/main" id="{1B18A196-4479-480C-845B-3E8703B79EA1}"/>
              </a:ext>
            </a:extLst>
          </p:cNvPr>
          <p:cNvSpPr>
            <a:spLocks/>
          </p:cNvSpPr>
          <p:nvPr userDrawn="1"/>
        </p:nvSpPr>
        <p:spPr bwMode="auto">
          <a:xfrm>
            <a:off x="7942241" y="3796203"/>
            <a:ext cx="311150" cy="295275"/>
          </a:xfrm>
          <a:custGeom>
            <a:avLst/>
            <a:gdLst>
              <a:gd name="T0" fmla="*/ 363 w 588"/>
              <a:gd name="T1" fmla="*/ 214 h 560"/>
              <a:gd name="T2" fmla="*/ 294 w 588"/>
              <a:gd name="T3" fmla="*/ 0 h 560"/>
              <a:gd name="T4" fmla="*/ 224 w 588"/>
              <a:gd name="T5" fmla="*/ 214 h 560"/>
              <a:gd name="T6" fmla="*/ 0 w 588"/>
              <a:gd name="T7" fmla="*/ 214 h 560"/>
              <a:gd name="T8" fmla="*/ 182 w 588"/>
              <a:gd name="T9" fmla="*/ 346 h 560"/>
              <a:gd name="T10" fmla="*/ 113 w 588"/>
              <a:gd name="T11" fmla="*/ 560 h 560"/>
              <a:gd name="T12" fmla="*/ 294 w 588"/>
              <a:gd name="T13" fmla="*/ 427 h 560"/>
              <a:gd name="T14" fmla="*/ 476 w 588"/>
              <a:gd name="T15" fmla="*/ 560 h 560"/>
              <a:gd name="T16" fmla="*/ 406 w 588"/>
              <a:gd name="T17" fmla="*/ 346 h 560"/>
              <a:gd name="T18" fmla="*/ 588 w 588"/>
              <a:gd name="T19" fmla="*/ 214 h 560"/>
              <a:gd name="T20" fmla="*/ 363 w 588"/>
              <a:gd name="T21" fmla="*/ 214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60">
                <a:moveTo>
                  <a:pt x="363" y="214"/>
                </a:moveTo>
                <a:lnTo>
                  <a:pt x="294" y="0"/>
                </a:lnTo>
                <a:lnTo>
                  <a:pt x="224" y="214"/>
                </a:lnTo>
                <a:lnTo>
                  <a:pt x="0" y="214"/>
                </a:lnTo>
                <a:lnTo>
                  <a:pt x="182" y="346"/>
                </a:lnTo>
                <a:lnTo>
                  <a:pt x="113" y="560"/>
                </a:lnTo>
                <a:lnTo>
                  <a:pt x="294" y="427"/>
                </a:lnTo>
                <a:lnTo>
                  <a:pt x="476" y="560"/>
                </a:lnTo>
                <a:lnTo>
                  <a:pt x="406" y="346"/>
                </a:lnTo>
                <a:lnTo>
                  <a:pt x="588" y="214"/>
                </a:lnTo>
                <a:lnTo>
                  <a:pt x="363" y="214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3" name="Hvezda 1">
            <a:extLst>
              <a:ext uri="{FF2B5EF4-FFF2-40B4-BE49-F238E27FC236}">
                <a16:creationId xmlns:a16="http://schemas.microsoft.com/office/drawing/2014/main" id="{DCC4F215-3145-4CA2-A963-13A02BDBA02A}"/>
              </a:ext>
            </a:extLst>
          </p:cNvPr>
          <p:cNvSpPr>
            <a:spLocks/>
          </p:cNvSpPr>
          <p:nvPr userDrawn="1"/>
        </p:nvSpPr>
        <p:spPr bwMode="auto">
          <a:xfrm>
            <a:off x="8074003" y="3305666"/>
            <a:ext cx="311150" cy="295275"/>
          </a:xfrm>
          <a:custGeom>
            <a:avLst/>
            <a:gdLst>
              <a:gd name="T0" fmla="*/ 588 w 588"/>
              <a:gd name="T1" fmla="*/ 213 h 559"/>
              <a:gd name="T2" fmla="*/ 363 w 588"/>
              <a:gd name="T3" fmla="*/ 213 h 559"/>
              <a:gd name="T4" fmla="*/ 295 w 588"/>
              <a:gd name="T5" fmla="*/ 0 h 559"/>
              <a:gd name="T6" fmla="*/ 225 w 588"/>
              <a:gd name="T7" fmla="*/ 213 h 559"/>
              <a:gd name="T8" fmla="*/ 0 w 588"/>
              <a:gd name="T9" fmla="*/ 213 h 559"/>
              <a:gd name="T10" fmla="*/ 182 w 588"/>
              <a:gd name="T11" fmla="*/ 345 h 559"/>
              <a:gd name="T12" fmla="*/ 113 w 588"/>
              <a:gd name="T13" fmla="*/ 559 h 559"/>
              <a:gd name="T14" fmla="*/ 295 w 588"/>
              <a:gd name="T15" fmla="*/ 427 h 559"/>
              <a:gd name="T16" fmla="*/ 476 w 588"/>
              <a:gd name="T17" fmla="*/ 559 h 559"/>
              <a:gd name="T18" fmla="*/ 406 w 588"/>
              <a:gd name="T19" fmla="*/ 345 h 559"/>
              <a:gd name="T20" fmla="*/ 588 w 588"/>
              <a:gd name="T21" fmla="*/ 213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8" h="559">
                <a:moveTo>
                  <a:pt x="588" y="213"/>
                </a:moveTo>
                <a:lnTo>
                  <a:pt x="363" y="213"/>
                </a:lnTo>
                <a:lnTo>
                  <a:pt x="295" y="0"/>
                </a:lnTo>
                <a:lnTo>
                  <a:pt x="225" y="213"/>
                </a:lnTo>
                <a:lnTo>
                  <a:pt x="0" y="213"/>
                </a:lnTo>
                <a:lnTo>
                  <a:pt x="182" y="345"/>
                </a:lnTo>
                <a:lnTo>
                  <a:pt x="113" y="559"/>
                </a:lnTo>
                <a:lnTo>
                  <a:pt x="295" y="427"/>
                </a:lnTo>
                <a:lnTo>
                  <a:pt x="476" y="559"/>
                </a:lnTo>
                <a:lnTo>
                  <a:pt x="406" y="345"/>
                </a:lnTo>
                <a:lnTo>
                  <a:pt x="588" y="213"/>
                </a:lnTo>
                <a:close/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8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50"/>
                            </p:stCondLst>
                            <p:childTnLst>
                              <p:par>
                                <p:cTn id="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 animBg="1"/>
      <p:bldP spid="60" grpId="0" animBg="1"/>
      <p:bldP spid="58" grpId="0" animBg="1"/>
      <p:bldP spid="61" grpId="0" animBg="1"/>
      <p:bldP spid="62" grpId="0" animBg="1"/>
      <p:bldP spid="57" grpId="0" animBg="1"/>
      <p:bldP spid="65" grpId="0" animBg="1"/>
      <p:bldP spid="64" grpId="0" animBg="1"/>
      <p:bldP spid="63" grpId="0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Section Header 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70235F-C896-4870-ABCD-3D52EF91A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73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1" name="Logo">
            <a:extLst>
              <a:ext uri="{FF2B5EF4-FFF2-40B4-BE49-F238E27FC236}">
                <a16:creationId xmlns:a16="http://schemas.microsoft.com/office/drawing/2014/main" id="{24580967-2E54-47DC-92C6-474EC6154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  <p:pic>
        <p:nvPicPr>
          <p:cNvPr id="9" name="Semafor">
            <a:extLst>
              <a:ext uri="{FF2B5EF4-FFF2-40B4-BE49-F238E27FC236}">
                <a16:creationId xmlns:a16="http://schemas.microsoft.com/office/drawing/2014/main" id="{BAB2016D-5F76-0172-7A03-A068FBB23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477" y="1919097"/>
            <a:ext cx="348374" cy="2838197"/>
          </a:xfrm>
          <a:prstGeom prst="rect">
            <a:avLst/>
          </a:prstGeom>
        </p:spPr>
      </p:pic>
      <p:pic>
        <p:nvPicPr>
          <p:cNvPr id="24" name="Vlak">
            <a:extLst>
              <a:ext uri="{FF2B5EF4-FFF2-40B4-BE49-F238E27FC236}">
                <a16:creationId xmlns:a16="http://schemas.microsoft.com/office/drawing/2014/main" id="{34E627B3-82C9-4E4D-64A7-C2285C585A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450" y="2668734"/>
            <a:ext cx="5906251" cy="2093104"/>
          </a:xfrm>
          <a:prstGeom prst="rect">
            <a:avLst/>
          </a:prstGeom>
        </p:spPr>
      </p:pic>
      <p:pic>
        <p:nvPicPr>
          <p:cNvPr id="15" name="Budova">
            <a:extLst>
              <a:ext uri="{FF2B5EF4-FFF2-40B4-BE49-F238E27FC236}">
                <a16:creationId xmlns:a16="http://schemas.microsoft.com/office/drawing/2014/main" id="{7AD97890-01E7-60B4-5B4C-F99E2D9351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809" y="2079805"/>
            <a:ext cx="1411525" cy="1577421"/>
          </a:xfrm>
          <a:prstGeom prst="rect">
            <a:avLst/>
          </a:prstGeom>
        </p:spPr>
      </p:pic>
      <p:pic>
        <p:nvPicPr>
          <p:cNvPr id="22" name="Zarizeni u budovy">
            <a:extLst>
              <a:ext uri="{FF2B5EF4-FFF2-40B4-BE49-F238E27FC236}">
                <a16:creationId xmlns:a16="http://schemas.microsoft.com/office/drawing/2014/main" id="{34EE8A20-A8A1-8841-B4B2-3D48B28310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136" y="3123187"/>
            <a:ext cx="475230" cy="475617"/>
          </a:xfrm>
          <a:prstGeom prst="rect">
            <a:avLst/>
          </a:prstGeom>
        </p:spPr>
      </p:pic>
      <p:pic>
        <p:nvPicPr>
          <p:cNvPr id="26" name="Graf – osy">
            <a:extLst>
              <a:ext uri="{FF2B5EF4-FFF2-40B4-BE49-F238E27FC236}">
                <a16:creationId xmlns:a16="http://schemas.microsoft.com/office/drawing/2014/main" id="{2C1E6439-19B5-F3E3-1D37-80FA54F15D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044" y="1863323"/>
            <a:ext cx="1235084" cy="628771"/>
          </a:xfrm>
          <a:prstGeom prst="rect">
            <a:avLst/>
          </a:prstGeom>
        </p:spPr>
      </p:pic>
      <p:pic>
        <p:nvPicPr>
          <p:cNvPr id="3" name="Graf – křivka vykryta">
            <a:extLst>
              <a:ext uri="{FF2B5EF4-FFF2-40B4-BE49-F238E27FC236}">
                <a16:creationId xmlns:a16="http://schemas.microsoft.com/office/drawing/2014/main" id="{2A4D92C2-4725-EE2E-CA80-DAC904C5D6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122" y="1805723"/>
            <a:ext cx="1234440" cy="682407"/>
          </a:xfrm>
          <a:prstGeom prst="rect">
            <a:avLst/>
          </a:prstGeom>
        </p:spPr>
      </p:pic>
      <p:pic>
        <p:nvPicPr>
          <p:cNvPr id="28" name="Graf – indikace">
            <a:extLst>
              <a:ext uri="{FF2B5EF4-FFF2-40B4-BE49-F238E27FC236}">
                <a16:creationId xmlns:a16="http://schemas.microsoft.com/office/drawing/2014/main" id="{BDF4D705-DB0E-8BE1-21BE-4EA0E8F2393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30" y="1805263"/>
            <a:ext cx="909248" cy="729581"/>
          </a:xfrm>
          <a:prstGeom prst="rect">
            <a:avLst/>
          </a:prstGeom>
        </p:spPr>
      </p:pic>
      <p:pic>
        <p:nvPicPr>
          <p:cNvPr id="34" name="Posuvnik">
            <a:extLst>
              <a:ext uri="{FF2B5EF4-FFF2-40B4-BE49-F238E27FC236}">
                <a16:creationId xmlns:a16="http://schemas.microsoft.com/office/drawing/2014/main" id="{1F60531A-73E1-4B87-D5E7-8793D297E5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60" y="2447869"/>
            <a:ext cx="236971" cy="78193"/>
          </a:xfrm>
          <a:prstGeom prst="rect">
            <a:avLst/>
          </a:prstGeom>
        </p:spPr>
      </p:pic>
      <p:cxnSp>
        <p:nvCxnSpPr>
          <p:cNvPr id="120" name="Spojnice 1">
            <a:extLst>
              <a:ext uri="{FF2B5EF4-FFF2-40B4-BE49-F238E27FC236}">
                <a16:creationId xmlns:a16="http://schemas.microsoft.com/office/drawing/2014/main" id="{2C48907B-CBE5-8E01-AC4E-7302373E7300}"/>
              </a:ext>
            </a:extLst>
          </p:cNvPr>
          <p:cNvCxnSpPr/>
          <p:nvPr userDrawn="1"/>
        </p:nvCxnSpPr>
        <p:spPr>
          <a:xfrm>
            <a:off x="7716520" y="3598804"/>
            <a:ext cx="0" cy="130501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pojnice 2">
            <a:extLst>
              <a:ext uri="{FF2B5EF4-FFF2-40B4-BE49-F238E27FC236}">
                <a16:creationId xmlns:a16="http://schemas.microsoft.com/office/drawing/2014/main" id="{44847DDB-F5A4-B1D0-07FE-92FDE64B8A5E}"/>
              </a:ext>
            </a:extLst>
          </p:cNvPr>
          <p:cNvCxnSpPr/>
          <p:nvPr userDrawn="1"/>
        </p:nvCxnSpPr>
        <p:spPr>
          <a:xfrm>
            <a:off x="7859395" y="3598804"/>
            <a:ext cx="0" cy="1305010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pojnice 3">
            <a:extLst>
              <a:ext uri="{FF2B5EF4-FFF2-40B4-BE49-F238E27FC236}">
                <a16:creationId xmlns:a16="http://schemas.microsoft.com/office/drawing/2014/main" id="{7B25A12C-DEF2-9439-2FC1-4EABE6DE78BB}"/>
              </a:ext>
            </a:extLst>
          </p:cNvPr>
          <p:cNvCxnSpPr>
            <a:cxnSpLocks/>
          </p:cNvCxnSpPr>
          <p:nvPr userDrawn="1"/>
        </p:nvCxnSpPr>
        <p:spPr>
          <a:xfrm>
            <a:off x="9324975" y="3657226"/>
            <a:ext cx="0" cy="1100068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pojnice 4">
            <a:extLst>
              <a:ext uri="{FF2B5EF4-FFF2-40B4-BE49-F238E27FC236}">
                <a16:creationId xmlns:a16="http://schemas.microsoft.com/office/drawing/2014/main" id="{37EE77D0-445B-54B6-C795-684D53B93C57}"/>
              </a:ext>
            </a:extLst>
          </p:cNvPr>
          <p:cNvCxnSpPr>
            <a:cxnSpLocks/>
          </p:cNvCxnSpPr>
          <p:nvPr userDrawn="1"/>
        </p:nvCxnSpPr>
        <p:spPr>
          <a:xfrm>
            <a:off x="9532620" y="3657226"/>
            <a:ext cx="0" cy="802379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pojnice 5">
            <a:extLst>
              <a:ext uri="{FF2B5EF4-FFF2-40B4-BE49-F238E27FC236}">
                <a16:creationId xmlns:a16="http://schemas.microsoft.com/office/drawing/2014/main" id="{38F8F19D-6759-3DA5-8540-BFB2022CB721}"/>
              </a:ext>
            </a:extLst>
          </p:cNvPr>
          <p:cNvCxnSpPr>
            <a:cxnSpLocks/>
          </p:cNvCxnSpPr>
          <p:nvPr userDrawn="1"/>
        </p:nvCxnSpPr>
        <p:spPr>
          <a:xfrm>
            <a:off x="9532620" y="4459605"/>
            <a:ext cx="1450340" cy="18415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pojnice 6">
            <a:extLst>
              <a:ext uri="{FF2B5EF4-FFF2-40B4-BE49-F238E27FC236}">
                <a16:creationId xmlns:a16="http://schemas.microsoft.com/office/drawing/2014/main" id="{E1C3E4D4-3695-DB96-2BD3-C8232803E87B}"/>
              </a:ext>
            </a:extLst>
          </p:cNvPr>
          <p:cNvCxnSpPr>
            <a:cxnSpLocks/>
            <a:stCxn id="22" idx="3"/>
          </p:cNvCxnSpPr>
          <p:nvPr userDrawn="1"/>
        </p:nvCxnSpPr>
        <p:spPr>
          <a:xfrm>
            <a:off x="8040366" y="3360996"/>
            <a:ext cx="688443" cy="1842"/>
          </a:xfrm>
          <a:prstGeom prst="line">
            <a:avLst/>
          </a:prstGeom>
          <a:ln w="12700" cap="rnd">
            <a:solidFill>
              <a:schemeClr val="bg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Semafor – svetla">
            <a:extLst>
              <a:ext uri="{FF2B5EF4-FFF2-40B4-BE49-F238E27FC236}">
                <a16:creationId xmlns:a16="http://schemas.microsoft.com/office/drawing/2014/main" id="{ACF94CC7-8CEA-92E0-54FE-D55E44B5D098}"/>
              </a:ext>
            </a:extLst>
          </p:cNvPr>
          <p:cNvSpPr/>
          <p:nvPr userDrawn="1"/>
        </p:nvSpPr>
        <p:spPr>
          <a:xfrm>
            <a:off x="10969292" y="2263724"/>
            <a:ext cx="90000" cy="9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27" name="Koleje – prodlouzene">
            <a:extLst>
              <a:ext uri="{FF2B5EF4-FFF2-40B4-BE49-F238E27FC236}">
                <a16:creationId xmlns:a16="http://schemas.microsoft.com/office/drawing/2014/main" id="{576E0375-4677-F3E1-D2C7-EFEFF891E8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8286" y="4748327"/>
            <a:ext cx="15917643" cy="86593"/>
          </a:xfrm>
          <a:prstGeom prst="rect">
            <a:avLst/>
          </a:prstGeom>
        </p:spPr>
      </p:pic>
      <p:grpSp>
        <p:nvGrpSpPr>
          <p:cNvPr id="25" name="Pod kolejemi">
            <a:extLst>
              <a:ext uri="{FF2B5EF4-FFF2-40B4-BE49-F238E27FC236}">
                <a16:creationId xmlns:a16="http://schemas.microsoft.com/office/drawing/2014/main" id="{62C8B32D-D211-258A-1708-D2903E2F4417}"/>
              </a:ext>
            </a:extLst>
          </p:cNvPr>
          <p:cNvGrpSpPr/>
          <p:nvPr userDrawn="1"/>
        </p:nvGrpSpPr>
        <p:grpSpPr>
          <a:xfrm>
            <a:off x="2107240" y="4904891"/>
            <a:ext cx="5982388" cy="98872"/>
            <a:chOff x="2107240" y="4904891"/>
            <a:chExt cx="5982388" cy="98872"/>
          </a:xfrm>
        </p:grpSpPr>
        <p:pic>
          <p:nvPicPr>
            <p:cNvPr id="17" name="Zarizeni pod koleje">
              <a:extLst>
                <a:ext uri="{FF2B5EF4-FFF2-40B4-BE49-F238E27FC236}">
                  <a16:creationId xmlns:a16="http://schemas.microsoft.com/office/drawing/2014/main" id="{D0018252-46F7-8B46-30ED-68EBA7D36A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874" y="4904891"/>
              <a:ext cx="573754" cy="98872"/>
            </a:xfrm>
            <a:prstGeom prst="rect">
              <a:avLst/>
            </a:prstGeom>
          </p:spPr>
        </p:pic>
        <p:pic>
          <p:nvPicPr>
            <p:cNvPr id="36" name="Zarizeni pod koleje">
              <a:extLst>
                <a:ext uri="{FF2B5EF4-FFF2-40B4-BE49-F238E27FC236}">
                  <a16:creationId xmlns:a16="http://schemas.microsoft.com/office/drawing/2014/main" id="{2BED4986-D379-CD9D-CBCD-B6B6CD513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7240" y="4904891"/>
              <a:ext cx="573754" cy="98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accel="40000" decel="3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3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3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7"/>
            <a:ext cx="8097307" cy="3306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8101541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F56491-32BB-4DE5-A173-C0E2F5AA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432000"/>
            <a:ext cx="1713673" cy="63568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(logo EU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7"/>
            <a:ext cx="8097307" cy="3306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8101541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F56491-32BB-4DE5-A173-C0E2F5AA0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432000"/>
            <a:ext cx="1713673" cy="63568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6434CBA-8782-4498-565E-C37F0E5DAA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4410075"/>
            <a:ext cx="2667764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8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4" userDrawn="1">
          <p15:clr>
            <a:srgbClr val="FBAE40"/>
          </p15:clr>
        </p15:guide>
        <p15:guide id="2" orient="horz" pos="315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37F213C-40DD-4D46-AF84-462EFBEF8D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85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 logo E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37F213C-40DD-4D46-AF84-462EFBEF8D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85" y="432000"/>
            <a:ext cx="1713673" cy="6356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DF98F01-D16F-FC73-453F-D1EA3ED02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4410000"/>
            <a:ext cx="2816225" cy="6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96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6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FA4A-19C0-5B4C-B75B-CC6B40985348}" type="datetimeFigureOut">
              <a:rPr lang="es-ES" smtClean="0"/>
              <a:pPr/>
              <a:t>03/06/2023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9432-A0E6-A34F-94DC-4A3F4D0C82A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156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38B6F6-B2B7-4263-8A2E-4BF12CFF9F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515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  <a:p>
            <a:endParaRPr lang="cs-CZ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51550"/>
            <a:ext cx="12192000" cy="8064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A659F3-E0E5-4EEC-AB02-274F29814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8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orient="horz" pos="232">
          <p15:clr>
            <a:srgbClr val="FBAE40"/>
          </p15:clr>
        </p15:guide>
        <p15:guide id="3" pos="7446">
          <p15:clr>
            <a:srgbClr val="FBAE40"/>
          </p15:clr>
        </p15:guide>
        <p15:guide id="4" orient="horz" pos="356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62383" cy="1134144"/>
          </a:xfrm>
        </p:spPr>
        <p:txBody>
          <a:bodyPr anchor="b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7" y="3429000"/>
            <a:ext cx="8062383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9" y="6327367"/>
            <a:ext cx="8062382" cy="29250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8062382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076E2A-6A11-41F2-B0EC-C4BC16591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0" y="432000"/>
            <a:ext cx="1713673" cy="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89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7" y="4059080"/>
            <a:ext cx="8062383" cy="1134144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17" y="3429000"/>
            <a:ext cx="8062383" cy="378048"/>
          </a:xfrm>
        </p:spPr>
        <p:txBody>
          <a:bodyPr anchor="b" anchorCtr="0"/>
          <a:lstStyle>
            <a:lvl1pPr marL="252000" indent="-252000" algn="l">
              <a:buClrTx/>
              <a:buFont typeface="Verdana" pitchFamily="34" charset="0"/>
              <a:buChar char="—"/>
              <a:defRPr sz="1500" b="1">
                <a:solidFill>
                  <a:schemeClr val="accent3"/>
                </a:solidFill>
              </a:defRPr>
            </a:lvl1pPr>
            <a:lvl2pPr marL="504000" indent="-252000" algn="l">
              <a:buClrTx/>
              <a:buFont typeface="Verdana" pitchFamily="34" charset="0"/>
              <a:buChar char="—"/>
              <a:defRPr sz="1500">
                <a:solidFill>
                  <a:schemeClr val="accent3"/>
                </a:solidFill>
              </a:defRPr>
            </a:lvl2pPr>
            <a:lvl3pPr marL="75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3pPr>
            <a:lvl4pPr marL="97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4pPr>
            <a:lvl5pPr marL="1188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5pPr>
            <a:lvl6pPr marL="1404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6pPr>
            <a:lvl7pPr marL="1620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7pPr>
            <a:lvl8pPr marL="1836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8pPr>
            <a:lvl9pPr marL="2052000" indent="-216000" algn="l">
              <a:buClrTx/>
              <a:buFont typeface="Verdana" pitchFamily="34" charset="0"/>
              <a:buChar char="—"/>
              <a:defRPr sz="11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9" y="6327368"/>
            <a:ext cx="8062382" cy="19725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8062382" cy="496152"/>
          </a:xfrm>
        </p:spPr>
        <p:txBody>
          <a:bodyPr anchor="t" anchorCtr="0"/>
          <a:lstStyle>
            <a:lvl1pPr marL="252000" indent="-252000">
              <a:buClrTx/>
              <a:defRPr sz="1500" b="0">
                <a:solidFill>
                  <a:schemeClr val="tx1"/>
                </a:solidFill>
              </a:defRPr>
            </a:lvl1pPr>
            <a:lvl2pPr marL="468000" indent="-216000">
              <a:buClrTx/>
              <a:defRPr sz="1100" b="0">
                <a:solidFill>
                  <a:schemeClr val="tx1"/>
                </a:solidFill>
              </a:defRPr>
            </a:lvl2pPr>
            <a:lvl3pPr marL="684000" indent="-216000">
              <a:buClrTx/>
              <a:defRPr sz="1100" b="0">
                <a:solidFill>
                  <a:schemeClr val="tx1"/>
                </a:solidFill>
              </a:defRPr>
            </a:lvl3pPr>
            <a:lvl4pPr marL="936000" indent="-216000">
              <a:buClrTx/>
              <a:defRPr sz="1100" b="0">
                <a:solidFill>
                  <a:schemeClr val="tx1"/>
                </a:solidFill>
              </a:defRPr>
            </a:lvl4pPr>
            <a:lvl5pPr marL="1188000" indent="-216000">
              <a:buClrTx/>
              <a:defRPr sz="1100" b="0">
                <a:solidFill>
                  <a:schemeClr val="tx1"/>
                </a:solidFill>
              </a:defRPr>
            </a:lvl5pPr>
            <a:lvl6pPr marL="1404000" indent="-216000">
              <a:buClrTx/>
              <a:defRPr sz="1100" b="0">
                <a:solidFill>
                  <a:schemeClr val="tx1"/>
                </a:solidFill>
              </a:defRPr>
            </a:lvl6pPr>
            <a:lvl7pPr marL="1620000" indent="-216000">
              <a:buClrTx/>
              <a:defRPr sz="1100" b="0">
                <a:solidFill>
                  <a:schemeClr val="tx1"/>
                </a:solidFill>
              </a:defRPr>
            </a:lvl7pPr>
            <a:lvl8pPr marL="1836000" indent="-216000">
              <a:buClrTx/>
              <a:defRPr sz="1100" b="0">
                <a:solidFill>
                  <a:schemeClr val="tx1"/>
                </a:solidFill>
              </a:defRPr>
            </a:lvl8pPr>
            <a:lvl9pPr marL="2052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79B70DD-D17B-4F61-BF27-91B3A25A1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25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0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062381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071131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8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with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9" y="360000"/>
            <a:ext cx="8062382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AAADD742-F9A3-4C84-AB67-F7E1ABF19C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518" y="1178175"/>
            <a:ext cx="10861675" cy="4932362"/>
          </a:xfr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4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38" userDrawn="1">
          <p15:clr>
            <a:srgbClr val="FBAE40"/>
          </p15:clr>
        </p15:guide>
        <p15:guide id="2" orient="horz" pos="731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38B6F6-B2B7-4263-8A2E-4BF12CFF9F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5155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  <a:p>
            <a:endParaRPr lang="cs-CZ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51550"/>
            <a:ext cx="12192000" cy="8064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A659F3-E0E5-4EEC-AB02-274F29814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8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34" userDrawn="1">
          <p15:clr>
            <a:srgbClr val="FBAE40"/>
          </p15:clr>
        </p15:guide>
        <p15:guide id="2" orient="horz" pos="232" userDrawn="1">
          <p15:clr>
            <a:srgbClr val="FBAE40"/>
          </p15:clr>
        </p15:guide>
        <p15:guide id="3" pos="7446" userDrawn="1">
          <p15:clr>
            <a:srgbClr val="FBAE40"/>
          </p15:clr>
        </p15:guide>
        <p15:guide id="4" orient="horz" pos="356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4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5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4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071131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4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39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071131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83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1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87268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7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071131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DA659F3-E0E5-4EEC-AB02-274F29814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8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85A7275-125F-418D-8ABA-25F4A56B3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71" y="6328800"/>
            <a:ext cx="251066" cy="1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908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B566717-2455-4C32-AFA7-C9D221F2B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1" y="1509714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8ADB5B-E708-4BEC-88FA-008B45CFB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88" y="432000"/>
            <a:ext cx="1713673" cy="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71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(logo EU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tx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tx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8ADB5B-E708-4BEC-88FA-008B45CFB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88" y="432000"/>
            <a:ext cx="1713673" cy="63568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3234DE6-012A-E526-FF7A-592F144C30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4410075"/>
            <a:ext cx="2667764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4" userDrawn="1">
          <p15:clr>
            <a:srgbClr val="FBAE40"/>
          </p15:clr>
        </p15:guide>
        <p15:guide id="2" orient="horz" pos="315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D5F0F1-7859-4232-AD1A-45A8B2BF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75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53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 logo E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252000" indent="-252000" algn="r">
              <a:buClrTx/>
              <a:buFont typeface="Verdana" pitchFamily="34" charset="0"/>
              <a:buChar char="—"/>
              <a:defRPr sz="1500" b="1">
                <a:solidFill>
                  <a:schemeClr val="bg1"/>
                </a:solidFill>
              </a:defRPr>
            </a:lvl1pPr>
            <a:lvl2pPr marL="504000" indent="-252000" algn="r">
              <a:buClrTx/>
              <a:buFont typeface="Verdana" pitchFamily="34" charset="0"/>
              <a:buChar char="—"/>
              <a:defRPr sz="1500" b="0">
                <a:solidFill>
                  <a:schemeClr val="bg1"/>
                </a:solidFill>
              </a:defRPr>
            </a:lvl2pPr>
            <a:lvl3pPr marL="75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3pPr>
            <a:lvl4pPr marL="97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4pPr>
            <a:lvl5pPr marL="1188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5pPr>
            <a:lvl6pPr marL="1404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6pPr>
            <a:lvl7pPr marL="1620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7pPr>
            <a:lvl8pPr marL="1836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8pPr>
            <a:lvl9pPr marL="2052000" indent="-216000" algn="r">
              <a:buClrTx/>
              <a:buFont typeface="Verdana" pitchFamily="34" charset="0"/>
              <a:buChar char="—"/>
              <a:defRPr sz="11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6327368"/>
            <a:ext cx="10875433" cy="22107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15" y="357188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84" y="5570625"/>
            <a:ext cx="10875433" cy="496800"/>
          </a:xfrm>
        </p:spPr>
        <p:txBody>
          <a:bodyPr anchor="t" anchorCtr="0"/>
          <a:lstStyle>
            <a:lvl1pPr marL="216000" indent="-216000">
              <a:buClrTx/>
              <a:defRPr sz="1100" b="0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D5F0F1-7859-4232-AD1A-45A8B2BF7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75" y="432000"/>
            <a:ext cx="1713673" cy="6356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00534B9-8A6C-E393-7DD2-98809CA352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4410000"/>
            <a:ext cx="2816225" cy="6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2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78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ovaný graf nebo jiná vlastní animace hlavního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91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91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02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fotografie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83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1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87268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8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1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3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1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6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8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9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8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9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9" grpId="0"/>
      <p:bldP spid="13" grpId="0"/>
      <p:bldP spid="1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ěžný předěl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097307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50F763A-6776-4FB1-B35A-1833A0E5E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tím a po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103491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34BD4E9-6D8C-4E35-8E67-C239DCF65E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81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ychlé 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103491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4368806-E208-4353-9DBC-AA6C9E763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8230"/>
      </p:ext>
    </p:extLst>
  </p:cSld>
  <p:clrMapOvr>
    <a:masterClrMapping/>
  </p:clrMapOvr>
  <p:transition>
    <p:pull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bez přednastavených animací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1509714"/>
            <a:ext cx="8103491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91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4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8103489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4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8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18" y="5697289"/>
            <a:ext cx="10875433" cy="370137"/>
          </a:xfrm>
        </p:spPr>
        <p:txBody>
          <a:bodyPr anchor="b" anchorCtr="0"/>
          <a:lstStyle>
            <a:lvl1pPr marL="216000" indent="-216000">
              <a:buClrTx/>
              <a:defRPr sz="1100"/>
            </a:lvl1pPr>
            <a:lvl2pPr marL="432000" indent="-216000">
              <a:buClrTx/>
              <a:defRPr sz="1100"/>
            </a:lvl2pPr>
            <a:lvl3pPr marL="648000" indent="-216000">
              <a:buClrTx/>
              <a:defRPr sz="1100"/>
            </a:lvl3pPr>
            <a:lvl4pPr marL="900000" indent="-216000">
              <a:buClrTx/>
              <a:defRPr sz="1100"/>
            </a:lvl4pPr>
            <a:lvl5pPr marL="1152000" indent="-216000">
              <a:buClrTx/>
              <a:defRPr sz="1100"/>
            </a:lvl5pPr>
            <a:lvl6pPr marL="1368000" indent="-216000">
              <a:buClrTx/>
              <a:defRPr sz="1100"/>
            </a:lvl6pPr>
            <a:lvl7pPr marL="1584000" indent="-216000">
              <a:buClrTx/>
              <a:defRPr sz="1100"/>
            </a:lvl7pPr>
            <a:lvl8pPr marL="1800000" indent="-216000">
              <a:buClrTx/>
              <a:defRPr sz="1100"/>
            </a:lvl8pPr>
            <a:lvl9pPr marL="2016000" indent="-216000">
              <a:buClrTx/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18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83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1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87268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3"/>
            <a:ext cx="12195788" cy="5469733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109081" y="6327369"/>
            <a:ext cx="7656928" cy="2210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18" y="5554801"/>
            <a:ext cx="8103491" cy="4964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2D2897D-48A9-4CCE-82E2-4BC65B962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93" y="6327369"/>
            <a:ext cx="251066" cy="199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81" y="5467350"/>
            <a:ext cx="12192000" cy="139065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109318" y="6327369"/>
            <a:ext cx="7656928" cy="221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D197832-5A71-48F0-B9EC-7F3027D00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54" y="6328801"/>
            <a:ext cx="251066" cy="199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18" y="5359350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4890DAF-EDDE-4119-90E1-92F2070C6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70C89B5-F99E-44E6-9CB8-D93761BA4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4DD523-862E-439A-AAE3-DD771727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287F3D-0FC2-4F70-A78C-C9374EB74E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5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9B3193-FF2F-4585-9ACC-D97846579498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7" r:id="rId9"/>
    <p:sldLayoutId id="2147483671" r:id="rId10"/>
    <p:sldLayoutId id="2147483668" r:id="rId11"/>
    <p:sldLayoutId id="2147483669" r:id="rId12"/>
    <p:sldLayoutId id="2147483670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709" r:id="rId19"/>
    <p:sldLayoutId id="2147483710" r:id="rId20"/>
    <p:sldLayoutId id="2147483711" r:id="rId21"/>
    <p:sldLayoutId id="2147483717" r:id="rId22"/>
    <p:sldLayoutId id="2147483660" r:id="rId23"/>
    <p:sldLayoutId id="2147483718" r:id="rId24"/>
    <p:sldLayoutId id="2147483666" r:id="rId25"/>
    <p:sldLayoutId id="2147483719" r:id="rId26"/>
    <p:sldLayoutId id="2147483720" r:id="rId27"/>
    <p:sldLayoutId id="2147483721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>
        <p:tmplLst>
          <p:tmpl lvl="1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8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9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  <p15:guide id="7" pos="55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071131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071131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672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96A3E00-4631-419E-9310-BD5219142F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0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713" r:id="rId4"/>
    <p:sldLayoutId id="2147483712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6" r:id="rId12"/>
    <p:sldLayoutId id="2147483714" r:id="rId13"/>
    <p:sldLayoutId id="2147483697" r:id="rId14"/>
    <p:sldLayoutId id="214748371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8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9">
            <p:tnLst>
              <p:par>
                <p:cTn presetID="10" presetClass="entr" presetSubtype="0" fill="hold" nodeType="after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44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  <p15:guide id="7" pos="549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91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097307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69"/>
            <a:ext cx="1212619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81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cs-CZ"/>
              <a:t>Dlouhý název příslušné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AE9CA90-57E4-4BDA-9B66-8283A60B160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67" y="6328800"/>
            <a:ext cx="251066" cy="1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6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7" r:id="rId3"/>
    <p:sldLayoutId id="2147483705" r:id="rId4"/>
    <p:sldLayoutId id="2147483706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"/>
        </a:spcBef>
        <a:buClr>
          <a:schemeClr val="tx2"/>
        </a:buClr>
        <a:buFont typeface="Verdana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52000" algn="l" defTabSz="914400" rtl="0" eaLnBrk="1" latinLnBrk="0" hangingPunct="1">
        <a:spcBef>
          <a:spcPts val="240"/>
        </a:spcBef>
        <a:buClrTx/>
        <a:buFont typeface="Verdana" pitchFamily="34" charset="0"/>
        <a:buChar char="—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52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332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548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3430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3375" userDrawn="1">
          <p15:clr>
            <a:srgbClr val="F26B43"/>
          </p15:clr>
        </p15:guide>
        <p15:guide id="7" pos="55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0" dirty="0"/>
              <a:t/>
            </a:r>
            <a:br>
              <a:rPr lang="cs-CZ" b="0" dirty="0"/>
            </a:br>
            <a:r>
              <a:rPr lang="cs-CZ" dirty="0" smtClean="0"/>
              <a:t>Technické </a:t>
            </a:r>
            <a:r>
              <a:rPr lang="cs-CZ" dirty="0"/>
              <a:t>koncepce </a:t>
            </a:r>
            <a:r>
              <a:rPr lang="cs-CZ" dirty="0" smtClean="0"/>
              <a:t>a zajímavosti </a:t>
            </a:r>
            <a:r>
              <a:rPr lang="cs-CZ" dirty="0"/>
              <a:t>VRT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Ostrava</a:t>
            </a:r>
            <a:r>
              <a:rPr lang="it-IT" dirty="0" smtClean="0"/>
              <a:t>, </a:t>
            </a:r>
            <a:r>
              <a:rPr lang="cs-CZ" dirty="0"/>
              <a:t>6</a:t>
            </a:r>
            <a:r>
              <a:rPr lang="it-IT" dirty="0" smtClean="0"/>
              <a:t>. </a:t>
            </a:r>
            <a:r>
              <a:rPr lang="cs-CZ" dirty="0" smtClean="0"/>
              <a:t>6</a:t>
            </a:r>
            <a:r>
              <a:rPr lang="it-IT" dirty="0" smtClean="0"/>
              <a:t>. </a:t>
            </a:r>
            <a:r>
              <a:rPr lang="it-IT" dirty="0"/>
              <a:t>20</a:t>
            </a:r>
            <a:r>
              <a:rPr lang="cs-CZ" dirty="0" smtClean="0"/>
              <a:t>23</a:t>
            </a:r>
            <a:r>
              <a:rPr lang="it-IT" dirty="0" smtClean="0"/>
              <a:t> </a:t>
            </a:r>
            <a:endParaRPr lang="cs-CZ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62518" y="5571272"/>
            <a:ext cx="8097307" cy="75609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Ing. Jiří Merta</a:t>
            </a:r>
            <a:endParaRPr lang="cs-CZ" dirty="0"/>
          </a:p>
          <a:p>
            <a:pPr marL="0" lvl="1" indent="0">
              <a:buNone/>
            </a:pPr>
            <a:r>
              <a:rPr lang="cs-CZ" dirty="0" smtClean="0"/>
              <a:t>Náměstek ředitele pro techniku</a:t>
            </a:r>
          </a:p>
          <a:p>
            <a:pPr marL="0" lvl="1" indent="0">
              <a:buNone/>
            </a:pPr>
            <a:r>
              <a:rPr lang="cs-CZ" dirty="0"/>
              <a:t>Stavební </a:t>
            </a:r>
            <a:r>
              <a:rPr lang="cs-CZ" dirty="0" smtClean="0"/>
              <a:t>správa </a:t>
            </a:r>
            <a:r>
              <a:rPr lang="cs-CZ" dirty="0"/>
              <a:t>vysokorychlostních tratí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19" y="1509714"/>
            <a:ext cx="5427385" cy="4061559"/>
          </a:xfrm>
        </p:spPr>
        <p:txBody>
          <a:bodyPr/>
          <a:lstStyle/>
          <a:p>
            <a:r>
              <a:rPr lang="cs-CZ" sz="1800" dirty="0" smtClean="0"/>
              <a:t>Při </a:t>
            </a:r>
            <a:r>
              <a:rPr lang="cs-CZ" sz="1800" dirty="0" smtClean="0"/>
              <a:t>rychlostech </a:t>
            </a:r>
            <a:r>
              <a:rPr lang="cs-CZ" sz="1800" b="1" dirty="0" smtClean="0"/>
              <a:t>nad 200 km/h</a:t>
            </a:r>
          </a:p>
          <a:p>
            <a:r>
              <a:rPr lang="cs-CZ" sz="1800" dirty="0" smtClean="0"/>
              <a:t>Při délce tunelu </a:t>
            </a:r>
            <a:r>
              <a:rPr lang="cs-CZ" sz="1800" b="1" dirty="0" smtClean="0"/>
              <a:t>nad 5 km</a:t>
            </a:r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/>
          </a:p>
          <a:p>
            <a:pPr lvl="1"/>
            <a:endParaRPr lang="cs-CZ" sz="1300" dirty="0" smtClean="0"/>
          </a:p>
          <a:p>
            <a:pPr lvl="1"/>
            <a:endParaRPr lang="cs-CZ" sz="1300" dirty="0" smtClean="0"/>
          </a:p>
          <a:p>
            <a:r>
              <a:rPr lang="cs-CZ" sz="1800" dirty="0" smtClean="0"/>
              <a:t>Jednokolejný tunel, tvar vlaku nebo pevná jízdní dráha efekt zhoršují</a:t>
            </a:r>
          </a:p>
          <a:p>
            <a:endParaRPr lang="cs-CZ" sz="1800" dirty="0" smtClean="0"/>
          </a:p>
          <a:p>
            <a:r>
              <a:rPr lang="cs-CZ" sz="1800" dirty="0" smtClean="0"/>
              <a:t>Studie </a:t>
            </a:r>
            <a:r>
              <a:rPr lang="cs-CZ" sz="1800" dirty="0" smtClean="0"/>
              <a:t>a </a:t>
            </a:r>
            <a:r>
              <a:rPr lang="cs-CZ" sz="1800" dirty="0" smtClean="0"/>
              <a:t>simulace » opatření</a:t>
            </a:r>
            <a:endParaRPr lang="cs-CZ" sz="1800" dirty="0" smtClean="0"/>
          </a:p>
          <a:p>
            <a:pPr lvl="1"/>
            <a:r>
              <a:rPr lang="cs-CZ" sz="1400" dirty="0"/>
              <a:t>V</a:t>
            </a:r>
            <a:r>
              <a:rPr lang="cs-CZ" sz="1400" dirty="0" smtClean="0"/>
              <a:t>entilační otvory na </a:t>
            </a:r>
            <a:r>
              <a:rPr lang="cs-CZ" sz="1400" dirty="0" smtClean="0"/>
              <a:t>portálech</a:t>
            </a:r>
          </a:p>
          <a:p>
            <a:pPr lvl="1"/>
            <a:r>
              <a:rPr lang="cs-CZ" sz="1400" dirty="0"/>
              <a:t>Kónický tvar portálové části</a:t>
            </a:r>
          </a:p>
          <a:p>
            <a:pPr lvl="1"/>
            <a:r>
              <a:rPr lang="cs-CZ" sz="1400" dirty="0" smtClean="0"/>
              <a:t>Ventilační šachty</a:t>
            </a:r>
            <a:endParaRPr lang="cs-CZ" sz="14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Sonický třesk u portálů tunelů</a:t>
            </a:r>
            <a:endParaRPr lang="cs-CZ" dirty="0"/>
          </a:p>
        </p:txBody>
      </p:sp>
      <p:pic>
        <p:nvPicPr>
          <p:cNvPr id="27" name="Zástupný symbol pro obrázek 2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6651"/>
          <a:stretch>
            <a:fillRect/>
          </a:stretch>
        </p:blipFill>
        <p:spPr/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927" y="2022222"/>
            <a:ext cx="5500537" cy="20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Napájecí systém 2x 25 kV, 50 Hz</a:t>
            </a:r>
          </a:p>
          <a:p>
            <a:pPr lvl="1"/>
            <a:r>
              <a:rPr lang="cs-CZ" sz="1400" dirty="0" smtClean="0"/>
              <a:t>Trakční napájecí stanice (TNS)</a:t>
            </a:r>
          </a:p>
          <a:p>
            <a:pPr lvl="1"/>
            <a:r>
              <a:rPr lang="cs-CZ" sz="1400" dirty="0" smtClean="0"/>
              <a:t>Spínací stanice (</a:t>
            </a:r>
            <a:r>
              <a:rPr lang="cs-CZ" sz="1400" dirty="0" err="1" smtClean="0"/>
              <a:t>SpS</a:t>
            </a:r>
            <a:r>
              <a:rPr lang="cs-CZ" sz="1400" dirty="0" smtClean="0"/>
              <a:t>)</a:t>
            </a:r>
          </a:p>
          <a:p>
            <a:pPr lvl="1"/>
            <a:r>
              <a:rPr lang="cs-CZ" sz="1400" dirty="0" smtClean="0"/>
              <a:t>Autotransformátory (ATS)</a:t>
            </a:r>
          </a:p>
          <a:p>
            <a:endParaRPr lang="cs-CZ" sz="1800" dirty="0" smtClean="0"/>
          </a:p>
          <a:p>
            <a:r>
              <a:rPr lang="cs-CZ" sz="1800" dirty="0" smtClean="0"/>
              <a:t>Výkony vozidel až 20 MW a intenzita provozu na VRT</a:t>
            </a:r>
          </a:p>
          <a:p>
            <a:endParaRPr lang="cs-CZ" sz="1800" dirty="0" smtClean="0"/>
          </a:p>
          <a:p>
            <a:r>
              <a:rPr lang="cs-CZ" sz="1800" dirty="0" smtClean="0"/>
              <a:t>Vzájemné zálohování TNS VRT bez vlivu na provoz (rychlost) vlaků</a:t>
            </a:r>
          </a:p>
          <a:p>
            <a:endParaRPr lang="cs-CZ" sz="1800" dirty="0" smtClean="0"/>
          </a:p>
          <a:p>
            <a:r>
              <a:rPr lang="cs-CZ" sz="1800" dirty="0" smtClean="0"/>
              <a:t>Vysoké požadované výkony TNS cca 30 MVA až 100 MVA</a:t>
            </a:r>
          </a:p>
          <a:p>
            <a:endParaRPr lang="cs-CZ" sz="1800" dirty="0" smtClean="0"/>
          </a:p>
          <a:p>
            <a:r>
              <a:rPr lang="cs-CZ" sz="1800" dirty="0" smtClean="0"/>
              <a:t>Síťová studie (SŽ + ČEPS + ČEZd)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Napájení z přenosové soustavy 400 kV</a:t>
            </a:r>
            <a:endParaRPr lang="cs-CZ" dirty="0"/>
          </a:p>
        </p:txBody>
      </p:sp>
      <p:pic>
        <p:nvPicPr>
          <p:cNvPr id="10" name="Zástupný symbol pro obrázek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r="6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5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 smtClean="0"/>
              <a:t>Oplocení </a:t>
            </a:r>
            <a:r>
              <a:rPr lang="cs-CZ" sz="1800" dirty="0" smtClean="0"/>
              <a:t>a </a:t>
            </a:r>
            <a:r>
              <a:rPr lang="cs-CZ" sz="1800" dirty="0" smtClean="0"/>
              <a:t>další zábrany v místě sjezdů</a:t>
            </a:r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r>
              <a:rPr lang="cs-CZ" sz="1800" dirty="0" smtClean="0"/>
              <a:t>Zvláštní režim pro pohyb pracovníků v uzavřeném areálu VRT</a:t>
            </a:r>
            <a:endParaRPr lang="cs-CZ" sz="1800" dirty="0" smtClean="0"/>
          </a:p>
          <a:p>
            <a:r>
              <a:rPr lang="cs-CZ" sz="1800" dirty="0" smtClean="0"/>
              <a:t>Opatření pro </a:t>
            </a:r>
            <a:r>
              <a:rPr lang="cs-CZ" sz="1800" b="1" dirty="0" smtClean="0"/>
              <a:t>prostupnost</a:t>
            </a:r>
            <a:r>
              <a:rPr lang="cs-CZ" sz="1800" dirty="0" smtClean="0"/>
              <a:t> krajinou obdobné jako na jiných liniových stavbách</a:t>
            </a:r>
          </a:p>
          <a:p>
            <a:pPr lvl="1"/>
            <a:r>
              <a:rPr lang="cs-CZ" sz="1400" dirty="0" smtClean="0"/>
              <a:t>Propustky, mosty, ekodukty, lávky</a:t>
            </a:r>
          </a:p>
          <a:p>
            <a:pPr lvl="1"/>
            <a:r>
              <a:rPr lang="cs-CZ" sz="1400" dirty="0" smtClean="0"/>
              <a:t>Omezení fragmentace krajiny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proti vniknutí osob a </a:t>
            </a:r>
            <a:r>
              <a:rPr lang="cs-CZ" dirty="0" smtClean="0"/>
              <a:t>zvěře</a:t>
            </a:r>
            <a:br>
              <a:rPr lang="cs-CZ" dirty="0" smtClean="0"/>
            </a:br>
            <a:r>
              <a:rPr lang="cs-CZ" dirty="0" smtClean="0"/>
              <a:t>Opatření </a:t>
            </a:r>
            <a:r>
              <a:rPr lang="cs-CZ" dirty="0"/>
              <a:t>pro prostupnost </a:t>
            </a:r>
            <a:r>
              <a:rPr lang="cs-CZ" dirty="0" smtClean="0"/>
              <a:t>krajinou</a:t>
            </a:r>
            <a:endParaRPr lang="cs-CZ" dirty="0"/>
          </a:p>
        </p:txBody>
      </p:sp>
      <p:pic>
        <p:nvPicPr>
          <p:cNvPr id="18" name="Zástupný symbol pro obrázek 17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115" r="511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8" y="1919448"/>
            <a:ext cx="5201296" cy="23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3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b="12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9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49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9" name="Zástupný symbol pro obrázek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3" b="12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01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Klíčová role pro zajištění </a:t>
            </a:r>
            <a:r>
              <a:rPr lang="cs-CZ" dirty="0"/>
              <a:t>bezpečnosti, provozuschopnosti a </a:t>
            </a:r>
            <a:r>
              <a:rPr lang="cs-CZ" dirty="0" smtClean="0"/>
              <a:t>udržitelnosti</a:t>
            </a:r>
          </a:p>
          <a:p>
            <a:r>
              <a:rPr lang="cs-CZ" dirty="0" smtClean="0"/>
              <a:t>Sledování stavu infrastruktury a degradačních procesů</a:t>
            </a:r>
          </a:p>
          <a:p>
            <a:endParaRPr lang="cs-CZ" dirty="0"/>
          </a:p>
          <a:p>
            <a:r>
              <a:rPr lang="cs-CZ" dirty="0" smtClean="0"/>
              <a:t>Speciální vozidla správců infrastruktury</a:t>
            </a:r>
          </a:p>
          <a:p>
            <a:pPr lvl="1"/>
            <a:r>
              <a:rPr lang="cs-CZ" dirty="0" smtClean="0"/>
              <a:t>Vysoká četnost a přesnost měření</a:t>
            </a:r>
          </a:p>
          <a:p>
            <a:pPr lvl="1"/>
            <a:r>
              <a:rPr lang="cs-CZ" dirty="0" smtClean="0"/>
              <a:t>Vysoká rychlost</a:t>
            </a:r>
          </a:p>
          <a:p>
            <a:r>
              <a:rPr lang="cs-CZ" dirty="0" smtClean="0"/>
              <a:t>Detektory na infrastruktuře i vozidlech</a:t>
            </a:r>
          </a:p>
          <a:p>
            <a:pPr lvl="1"/>
            <a:r>
              <a:rPr lang="cs-CZ" dirty="0" smtClean="0"/>
              <a:t>Sledování prvků trati</a:t>
            </a:r>
          </a:p>
          <a:p>
            <a:pPr lvl="1"/>
            <a:r>
              <a:rPr lang="cs-CZ" dirty="0" smtClean="0"/>
              <a:t>Sledování projíždějících vozidel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Diagnostika VRT</a:t>
            </a:r>
            <a:endParaRPr lang="cs-CZ" dirty="0"/>
          </a:p>
        </p:txBody>
      </p:sp>
      <p:pic>
        <p:nvPicPr>
          <p:cNvPr id="12" name="Zástupný symbol pro obrázek 1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b="7027"/>
          <a:stretch>
            <a:fillRect/>
          </a:stretch>
        </p:blipFill>
        <p:spPr/>
      </p:pic>
      <p:pic>
        <p:nvPicPr>
          <p:cNvPr id="11" name="Zástupný symbol pro obrázek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5" b="17955"/>
          <a:stretch>
            <a:fillRect/>
          </a:stretch>
        </p:blipFill>
        <p:spPr/>
      </p:pic>
      <p:pic>
        <p:nvPicPr>
          <p:cNvPr id="13" name="Zástupný symbol pro obrázek 12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 b="13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18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662519" y="1509714"/>
            <a:ext cx="5381665" cy="4061559"/>
          </a:xfrm>
        </p:spPr>
        <p:txBody>
          <a:bodyPr/>
          <a:lstStyle/>
          <a:p>
            <a:r>
              <a:rPr lang="cs-CZ" sz="1800" dirty="0" smtClean="0"/>
              <a:t>Cca 4,5 hodiny </a:t>
            </a:r>
            <a:r>
              <a:rPr lang="cs-CZ" sz="1800" b="1" dirty="0" smtClean="0"/>
              <a:t>mezi 23. až 5. hodinou</a:t>
            </a:r>
          </a:p>
          <a:p>
            <a:pPr lvl="1"/>
            <a:r>
              <a:rPr lang="cs-CZ" sz="1300" dirty="0" smtClean="0"/>
              <a:t>Práce </a:t>
            </a:r>
            <a:r>
              <a:rPr lang="cs-CZ" sz="1300" dirty="0"/>
              <a:t>na železničním </a:t>
            </a:r>
            <a:r>
              <a:rPr lang="cs-CZ" sz="1300" dirty="0" smtClean="0"/>
              <a:t>svršku, trakčním </a:t>
            </a:r>
            <a:r>
              <a:rPr lang="cs-CZ" sz="1300" dirty="0"/>
              <a:t>vedení </a:t>
            </a:r>
            <a:r>
              <a:rPr lang="cs-CZ" sz="1300" dirty="0" smtClean="0"/>
              <a:t>a nad </a:t>
            </a:r>
            <a:r>
              <a:rPr lang="cs-CZ" sz="1300" dirty="0"/>
              <a:t>nimi</a:t>
            </a:r>
          </a:p>
          <a:p>
            <a:pPr lvl="1"/>
            <a:r>
              <a:rPr lang="cs-CZ" sz="1300" dirty="0"/>
              <a:t>M</a:t>
            </a:r>
            <a:r>
              <a:rPr lang="cs-CZ" sz="1300" dirty="0" smtClean="0"/>
              <a:t>imo tento prostor lze pracovat za provozu</a:t>
            </a:r>
          </a:p>
          <a:p>
            <a:r>
              <a:rPr lang="cs-CZ" sz="1800" dirty="0" smtClean="0"/>
              <a:t>Výjimečně ve dne</a:t>
            </a:r>
          </a:p>
          <a:p>
            <a:pPr lvl="1"/>
            <a:r>
              <a:rPr lang="cs-CZ" sz="1300" dirty="0" smtClean="0"/>
              <a:t>Strojní </a:t>
            </a:r>
            <a:r>
              <a:rPr lang="cs-CZ" sz="1300" dirty="0"/>
              <a:t>údržba = omezení i v sousední koleji</a:t>
            </a:r>
          </a:p>
          <a:p>
            <a:pPr lvl="1"/>
            <a:r>
              <a:rPr lang="cs-CZ" sz="1300" dirty="0" smtClean="0"/>
              <a:t>Zákaz </a:t>
            </a:r>
            <a:r>
              <a:rPr lang="cs-CZ" sz="1300" dirty="0"/>
              <a:t>přecházení kolejí mimo zabezpečené přechody</a:t>
            </a:r>
          </a:p>
          <a:p>
            <a:pPr lvl="1"/>
            <a:r>
              <a:rPr lang="cs-CZ" sz="1300" dirty="0" smtClean="0"/>
              <a:t>Speciální vybavení </a:t>
            </a:r>
            <a:r>
              <a:rPr lang="cs-CZ" sz="1300" dirty="0"/>
              <a:t>pracovníků</a:t>
            </a:r>
          </a:p>
          <a:p>
            <a:endParaRPr lang="cs-CZ" sz="1800" dirty="0" smtClean="0"/>
          </a:p>
          <a:p>
            <a:r>
              <a:rPr lang="cs-CZ" sz="1800" dirty="0"/>
              <a:t>Specializovaná střediska údržby pro každých cca 100 km VRT</a:t>
            </a:r>
          </a:p>
          <a:p>
            <a:r>
              <a:rPr lang="cs-CZ" sz="1800" dirty="0" smtClean="0"/>
              <a:t>Vozidla pro údržbu</a:t>
            </a:r>
          </a:p>
          <a:p>
            <a:pPr lvl="1"/>
            <a:r>
              <a:rPr lang="cs-CZ" sz="1300" dirty="0" smtClean="0"/>
              <a:t>Vyšší </a:t>
            </a:r>
            <a:r>
              <a:rPr lang="cs-CZ" sz="1300" dirty="0"/>
              <a:t>požadavek na </a:t>
            </a:r>
            <a:r>
              <a:rPr lang="cs-CZ" sz="1300" dirty="0" smtClean="0"/>
              <a:t>rychlost</a:t>
            </a:r>
          </a:p>
          <a:p>
            <a:pPr lvl="1"/>
            <a:r>
              <a:rPr lang="cs-CZ" sz="1300" dirty="0" smtClean="0"/>
              <a:t>Vybavení </a:t>
            </a:r>
            <a:r>
              <a:rPr lang="cs-CZ" sz="1300" dirty="0"/>
              <a:t>ETCS</a:t>
            </a:r>
          </a:p>
          <a:p>
            <a:pPr lvl="1"/>
            <a:r>
              <a:rPr lang="cs-CZ" sz="1300" dirty="0" smtClean="0"/>
              <a:t>Využití </a:t>
            </a:r>
            <a:r>
              <a:rPr lang="cs-CZ" sz="1300" dirty="0"/>
              <a:t>dvoucestných vozidel</a:t>
            </a:r>
          </a:p>
          <a:p>
            <a:r>
              <a:rPr lang="cs-CZ" sz="1800" dirty="0"/>
              <a:t>Kritické prvky trati jsou osvětleny</a:t>
            </a:r>
          </a:p>
          <a:p>
            <a:endParaRPr lang="cs-CZ" sz="1800" dirty="0" smtClean="0"/>
          </a:p>
          <a:p>
            <a:endParaRPr lang="cs-CZ" sz="18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Údržba </a:t>
            </a:r>
            <a:r>
              <a:rPr lang="cs-CZ" dirty="0" smtClean="0"/>
              <a:t>VRT</a:t>
            </a:r>
            <a:endParaRPr lang="cs-CZ" dirty="0"/>
          </a:p>
        </p:txBody>
      </p:sp>
      <p:pic>
        <p:nvPicPr>
          <p:cNvPr id="16" name="Zástupný symbol pro obrázek 1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34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34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2" b="25182"/>
          <a:stretch>
            <a:fillRect/>
          </a:stretch>
        </p:blipFill>
        <p:spPr/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1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Technické koncepce a zajímavosti </a:t>
            </a:r>
            <a:r>
              <a:rPr lang="cs-CZ" dirty="0" smtClean="0"/>
              <a:t>VRT</a:t>
            </a:r>
          </a:p>
          <a:p>
            <a:pPr marL="0" indent="0">
              <a:buNone/>
            </a:pPr>
            <a:endParaRPr lang="cs-CZ" dirty="0"/>
          </a:p>
          <a:p>
            <a:pPr marL="252000" lvl="1" indent="0">
              <a:buNone/>
            </a:pPr>
            <a:r>
              <a:rPr lang="cs-CZ" dirty="0" smtClean="0"/>
              <a:t>Ing. Jiří Merta</a:t>
            </a:r>
            <a:endParaRPr lang="cs-CZ" dirty="0"/>
          </a:p>
          <a:p>
            <a:pPr marL="504000" lvl="2" indent="0">
              <a:buNone/>
            </a:pPr>
            <a:r>
              <a:rPr lang="cs-CZ" dirty="0"/>
              <a:t>Náměstek ředitele pro techniku</a:t>
            </a:r>
          </a:p>
          <a:p>
            <a:pPr marL="504000" lvl="2" indent="0">
              <a:buNone/>
            </a:pPr>
            <a:r>
              <a:rPr lang="cs-CZ" dirty="0"/>
              <a:t>Stavební správa vysokorychlostních tratí </a:t>
            </a:r>
          </a:p>
          <a:p>
            <a:pPr marL="504000" lvl="2" indent="0">
              <a:buNone/>
            </a:pPr>
            <a:endParaRPr lang="cs-CZ" dirty="0"/>
          </a:p>
          <a:p>
            <a:pPr marL="504000" lvl="2" indent="0">
              <a:buNone/>
            </a:pPr>
            <a:r>
              <a:rPr lang="cs-CZ" dirty="0"/>
              <a:t>mertaj@spravazeleznic.cz</a:t>
            </a:r>
          </a:p>
          <a:p>
            <a:pPr marL="504000" lvl="2" indent="0">
              <a:buNone/>
            </a:pPr>
            <a:r>
              <a:rPr lang="cs-CZ" dirty="0" smtClean="0">
                <a:solidFill>
                  <a:srgbClr val="00B0F0"/>
                </a:solidFill>
              </a:rPr>
              <a:t>vrt@spravazeleznic.cz</a:t>
            </a:r>
          </a:p>
          <a:p>
            <a:pPr marL="504000" lvl="2" indent="0">
              <a:buNone/>
            </a:pP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62518" y="6215073"/>
            <a:ext cx="8097307" cy="33060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www.spravazeleznic.cz/vrt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9D0384-ED58-AD2A-A120-3440B90033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4410075"/>
            <a:ext cx="2667764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K</a:t>
            </a:r>
            <a:r>
              <a:rPr lang="cs-CZ" sz="1800" dirty="0" smtClean="0"/>
              <a:t>ompatibilní s TSI (EU)</a:t>
            </a:r>
          </a:p>
          <a:p>
            <a:r>
              <a:rPr lang="cs-CZ" sz="1800" dirty="0" smtClean="0"/>
              <a:t>K</a:t>
            </a:r>
            <a:r>
              <a:rPr lang="cs-CZ" sz="1800" dirty="0" smtClean="0"/>
              <a:t>now-how SNCF (LGV)</a:t>
            </a:r>
          </a:p>
          <a:p>
            <a:r>
              <a:rPr lang="cs-CZ" sz="1800" dirty="0" smtClean="0"/>
              <a:t>O</a:t>
            </a:r>
            <a:r>
              <a:rPr lang="cs-CZ" sz="1800" dirty="0" smtClean="0"/>
              <a:t>sobní doprava (převážně)</a:t>
            </a:r>
          </a:p>
          <a:p>
            <a:r>
              <a:rPr lang="cs-CZ" sz="1800" b="1" dirty="0" smtClean="0"/>
              <a:t>Provozní rychlost 320 km/h</a:t>
            </a:r>
          </a:p>
          <a:p>
            <a:r>
              <a:rPr lang="cs-CZ" sz="1800" b="1" dirty="0" smtClean="0"/>
              <a:t>Návrhová rychlost 350 km/h</a:t>
            </a:r>
          </a:p>
          <a:p>
            <a:r>
              <a:rPr lang="cs-CZ" sz="1800" dirty="0" smtClean="0"/>
              <a:t>P</a:t>
            </a:r>
            <a:r>
              <a:rPr lang="cs-CZ" sz="1800" dirty="0" smtClean="0"/>
              <a:t>oloměr oblouků více než 7 km</a:t>
            </a:r>
          </a:p>
          <a:p>
            <a:r>
              <a:rPr lang="cs-CZ" sz="1800" dirty="0" smtClean="0"/>
              <a:t>S</a:t>
            </a:r>
            <a:r>
              <a:rPr lang="cs-CZ" sz="1800" dirty="0" smtClean="0"/>
              <a:t>klony až 35 ‰</a:t>
            </a:r>
          </a:p>
          <a:p>
            <a:r>
              <a:rPr lang="cs-CZ" sz="1800" b="1" dirty="0" smtClean="0"/>
              <a:t>Kolejový rošt na štěrkovém loži</a:t>
            </a:r>
          </a:p>
          <a:p>
            <a:r>
              <a:rPr lang="cs-CZ" sz="1800" b="1" dirty="0" smtClean="0"/>
              <a:t>N</a:t>
            </a:r>
            <a:r>
              <a:rPr lang="cs-CZ" sz="1800" b="1" dirty="0" smtClean="0"/>
              <a:t>apájecí systém 2x 25 kV, 50 Hz</a:t>
            </a:r>
          </a:p>
          <a:p>
            <a:r>
              <a:rPr lang="cs-CZ" sz="1800" dirty="0" smtClean="0"/>
              <a:t>ETCS L2 bl3</a:t>
            </a:r>
          </a:p>
          <a:p>
            <a:r>
              <a:rPr lang="cs-CZ" sz="1800" dirty="0" smtClean="0"/>
              <a:t>GSM-R / FRMCS</a:t>
            </a:r>
          </a:p>
          <a:p>
            <a:r>
              <a:rPr lang="cs-CZ" sz="1800" b="1" dirty="0" smtClean="0"/>
              <a:t>O</a:t>
            </a:r>
            <a:r>
              <a:rPr lang="cs-CZ" sz="1800" b="1" dirty="0" smtClean="0"/>
              <a:t>plocení</a:t>
            </a:r>
          </a:p>
          <a:p>
            <a:r>
              <a:rPr lang="cs-CZ" sz="1800" dirty="0" smtClean="0"/>
              <a:t>Mimoúrovňová křížení</a:t>
            </a:r>
          </a:p>
          <a:p>
            <a:r>
              <a:rPr lang="cs-CZ" sz="1800" b="1" dirty="0" smtClean="0"/>
              <a:t>O</a:t>
            </a:r>
            <a:r>
              <a:rPr lang="cs-CZ" sz="1800" b="1" dirty="0" smtClean="0"/>
              <a:t>patření pro prostupnost krajinou</a:t>
            </a:r>
          </a:p>
          <a:p>
            <a:r>
              <a:rPr lang="cs-CZ" sz="1800" b="1" dirty="0" smtClean="0"/>
              <a:t>Speciální režim diagnostiky a ú</a:t>
            </a:r>
            <a:r>
              <a:rPr lang="cs-CZ" sz="1800" b="1" dirty="0" smtClean="0"/>
              <a:t>držby</a:t>
            </a:r>
            <a:endParaRPr lang="cs-CZ" sz="1800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Základní technické parametry VRT</a:t>
            </a:r>
            <a:r>
              <a:rPr lang="de-DE" altLang="de-DE" smtClean="0"/>
              <a:t/>
            </a:r>
            <a:br>
              <a:rPr lang="de-DE" altLang="de-DE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354982" y="5285388"/>
            <a:ext cx="851195" cy="169277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rgbClr val="FFFFFF"/>
                </a:solidFill>
              </a:rPr>
              <a:t>zdroj: SNCF</a:t>
            </a:r>
          </a:p>
        </p:txBody>
      </p:sp>
      <p:pic>
        <p:nvPicPr>
          <p:cNvPr id="15" name="Zástupný symbol pro obrázek 1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r="10341"/>
          <a:stretch>
            <a:fillRect/>
          </a:stretch>
        </p:blipFill>
        <p:spPr>
          <a:xfrm>
            <a:off x="6262688" y="1509713"/>
            <a:ext cx="5275262" cy="4433887"/>
          </a:xfrm>
        </p:spPr>
      </p:pic>
    </p:spTree>
    <p:extLst>
      <p:ext uri="{BB962C8B-B14F-4D97-AF65-F5344CB8AC3E}">
        <p14:creationId xmlns:p14="http://schemas.microsoft.com/office/powerpoint/2010/main" val="24244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Technické zajímavosti návrhu VRT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662519" y="1509714"/>
            <a:ext cx="8865529" cy="4061559"/>
          </a:xfrm>
        </p:spPr>
        <p:txBody>
          <a:bodyPr/>
          <a:lstStyle/>
          <a:p>
            <a:r>
              <a:rPr lang="cs-CZ" sz="1800" dirty="0"/>
              <a:t>Provozní </a:t>
            </a:r>
            <a:r>
              <a:rPr lang="cs-CZ" sz="1800" dirty="0" smtClean="0"/>
              <a:t>rychlost 200 km/h až </a:t>
            </a:r>
            <a:r>
              <a:rPr lang="cs-CZ" sz="1800" b="1" dirty="0" smtClean="0"/>
              <a:t>320 </a:t>
            </a:r>
            <a:r>
              <a:rPr lang="cs-CZ" sz="1800" b="1" dirty="0" smtClean="0"/>
              <a:t>km/h</a:t>
            </a:r>
            <a:endParaRPr lang="cs-CZ" sz="1800" b="1" dirty="0"/>
          </a:p>
          <a:p>
            <a:r>
              <a:rPr lang="cs-CZ" sz="1800" dirty="0" smtClean="0"/>
              <a:t>Návrhová </a:t>
            </a:r>
            <a:r>
              <a:rPr lang="cs-CZ" sz="1800" dirty="0" smtClean="0"/>
              <a:t>rychlost </a:t>
            </a:r>
            <a:r>
              <a:rPr lang="cs-CZ" sz="1800" b="1" dirty="0" smtClean="0"/>
              <a:t>350 km/h</a:t>
            </a:r>
          </a:p>
          <a:p>
            <a:pPr lvl="1"/>
            <a:r>
              <a:rPr lang="cs-CZ" sz="1400" dirty="0" smtClean="0"/>
              <a:t>VRT ji bude ve výhledu umožňovat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Jízda rychlostí téměř 100 m/s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53" y="275012"/>
            <a:ext cx="1914131" cy="641872"/>
          </a:xfrm>
          <a:prstGeom prst="rect">
            <a:avLst/>
          </a:prstGeom>
        </p:spPr>
      </p:pic>
      <p:graphicFrame>
        <p:nvGraphicFramePr>
          <p:cNvPr id="21" name="Graf 20"/>
          <p:cNvGraphicFramePr/>
          <p:nvPr>
            <p:extLst>
              <p:ext uri="{D42A27DB-BD31-4B8C-83A1-F6EECF244321}">
                <p14:modId xmlns:p14="http://schemas.microsoft.com/office/powerpoint/2010/main" val="3053913971"/>
              </p:ext>
            </p:extLst>
          </p:nvPr>
        </p:nvGraphicFramePr>
        <p:xfrm>
          <a:off x="895140" y="2039112"/>
          <a:ext cx="10401721" cy="428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56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02" y="2386584"/>
            <a:ext cx="10407998" cy="4471416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2519" y="366017"/>
            <a:ext cx="9904929" cy="800712"/>
          </a:xfrm>
        </p:spPr>
        <p:txBody>
          <a:bodyPr/>
          <a:lstStyle/>
          <a:p>
            <a:r>
              <a:rPr lang="cs-CZ" dirty="0" smtClean="0"/>
              <a:t>Příčný řez VRT</a:t>
            </a:r>
            <a:br>
              <a:rPr lang="cs-CZ" dirty="0" smtClean="0"/>
            </a:br>
            <a:r>
              <a:rPr lang="cs-CZ" dirty="0" smtClean="0"/>
              <a:t>U</a:t>
            </a:r>
            <a:r>
              <a:rPr lang="cs-CZ" dirty="0" smtClean="0"/>
              <a:t>spořádání trati a pohyb pracovníků</a:t>
            </a:r>
            <a:endParaRPr lang="cs-CZ" dirty="0"/>
          </a:p>
        </p:txBody>
      </p:sp>
      <p:sp>
        <p:nvSpPr>
          <p:cNvPr id="35" name="Zástupný symbol pro obsah 12"/>
          <p:cNvSpPr>
            <a:spLocks noGrp="1"/>
          </p:cNvSpPr>
          <p:nvPr>
            <p:ph idx="1"/>
          </p:nvPr>
        </p:nvSpPr>
        <p:spPr>
          <a:xfrm>
            <a:off x="662519" y="1509714"/>
            <a:ext cx="9405025" cy="4061559"/>
          </a:xfrm>
        </p:spPr>
        <p:txBody>
          <a:bodyPr/>
          <a:lstStyle/>
          <a:p>
            <a:r>
              <a:rPr lang="cs-CZ" sz="1800" dirty="0" smtClean="0"/>
              <a:t>Kolejový rošt cca 415 mm</a:t>
            </a:r>
          </a:p>
          <a:p>
            <a:r>
              <a:rPr lang="cs-CZ" sz="1800" dirty="0" smtClean="0"/>
              <a:t>Štěrkové lože min. 300 mm</a:t>
            </a:r>
          </a:p>
          <a:p>
            <a:r>
              <a:rPr lang="cs-CZ" sz="1800" b="1" dirty="0" smtClean="0"/>
              <a:t>Asfaltový beton 140 mm</a:t>
            </a:r>
          </a:p>
          <a:p>
            <a:r>
              <a:rPr lang="cs-CZ" sz="1800" dirty="0" smtClean="0"/>
              <a:t>Štěrkodrť min. 200 mm</a:t>
            </a:r>
          </a:p>
          <a:p>
            <a:r>
              <a:rPr lang="cs-CZ" sz="1800" dirty="0" smtClean="0"/>
              <a:t>Konstrukční vrstvy dle dalších výpočtů</a:t>
            </a:r>
          </a:p>
          <a:p>
            <a:r>
              <a:rPr lang="cs-CZ" sz="1800" dirty="0" smtClean="0"/>
              <a:t>Zemní těleso</a:t>
            </a:r>
            <a:endParaRPr lang="cs-CZ" sz="1800" dirty="0"/>
          </a:p>
        </p:txBody>
      </p:sp>
      <p:sp>
        <p:nvSpPr>
          <p:cNvPr id="36" name="Zaoblený obdélník 35"/>
          <p:cNvSpPr/>
          <p:nvPr/>
        </p:nvSpPr>
        <p:spPr>
          <a:xfrm>
            <a:off x="3026664" y="3712184"/>
            <a:ext cx="694944" cy="1747933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noFill/>
            </a:endParaRPr>
          </a:p>
        </p:txBody>
      </p:sp>
      <p:sp>
        <p:nvSpPr>
          <p:cNvPr id="37" name="Šipka doprava 36"/>
          <p:cNvSpPr/>
          <p:nvPr/>
        </p:nvSpPr>
        <p:spPr>
          <a:xfrm>
            <a:off x="3904488" y="3090645"/>
            <a:ext cx="475488" cy="540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8" name="Šipka doprava 37"/>
          <p:cNvSpPr/>
          <p:nvPr/>
        </p:nvSpPr>
        <p:spPr>
          <a:xfrm rot="10800000">
            <a:off x="3246120" y="3090644"/>
            <a:ext cx="475488" cy="54000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40" name="Šipka doprava 39"/>
          <p:cNvSpPr/>
          <p:nvPr/>
        </p:nvSpPr>
        <p:spPr>
          <a:xfrm rot="10800000">
            <a:off x="9887008" y="3090644"/>
            <a:ext cx="475488" cy="540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41" name="Šipka doprava 40"/>
          <p:cNvSpPr/>
          <p:nvPr/>
        </p:nvSpPr>
        <p:spPr>
          <a:xfrm>
            <a:off x="10547285" y="3099788"/>
            <a:ext cx="475488" cy="54000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43" name="Přímá spojnice 42"/>
          <p:cNvCxnSpPr/>
          <p:nvPr/>
        </p:nvCxnSpPr>
        <p:spPr>
          <a:xfrm flipV="1">
            <a:off x="4096512" y="5343096"/>
            <a:ext cx="3029008" cy="70152"/>
          </a:xfrm>
          <a:prstGeom prst="line">
            <a:avLst/>
          </a:prstGeom>
          <a:ln w="98425" cap="rnd">
            <a:solidFill>
              <a:schemeClr val="accent4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7125520" y="5343096"/>
            <a:ext cx="3044952" cy="79296"/>
          </a:xfrm>
          <a:prstGeom prst="line">
            <a:avLst/>
          </a:prstGeom>
          <a:ln w="98425" cap="rnd">
            <a:solidFill>
              <a:schemeClr val="accent4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5739703" y="6345657"/>
            <a:ext cx="360000" cy="0"/>
          </a:xfrm>
          <a:prstGeom prst="line">
            <a:avLst/>
          </a:prstGeom>
          <a:ln w="98425" cap="rnd">
            <a:solidFill>
              <a:schemeClr val="accent4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Veselý obličej 51"/>
          <p:cNvSpPr/>
          <p:nvPr/>
        </p:nvSpPr>
        <p:spPr>
          <a:xfrm>
            <a:off x="2735261" y="3165309"/>
            <a:ext cx="374904" cy="375184"/>
          </a:xfrm>
          <a:prstGeom prst="smileyFac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" name="Symbol „Zákaz“ 1"/>
          <p:cNvSpPr/>
          <p:nvPr/>
        </p:nvSpPr>
        <p:spPr>
          <a:xfrm>
            <a:off x="6892565" y="3090643"/>
            <a:ext cx="376813" cy="375184"/>
          </a:xfrm>
          <a:prstGeom prst="noSmoking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Veselý obličej 15"/>
          <p:cNvSpPr/>
          <p:nvPr/>
        </p:nvSpPr>
        <p:spPr>
          <a:xfrm>
            <a:off x="11136386" y="3165309"/>
            <a:ext cx="374904" cy="375184"/>
          </a:xfrm>
          <a:prstGeom prst="smileyFac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10540016" y="3712183"/>
            <a:ext cx="694944" cy="1747933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552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0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11" name="Zástupný symbol pro obrázek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b="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24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828"/>
          <a:stretch>
            <a:fillRect/>
          </a:stretch>
        </p:blipFill>
        <p:spPr/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594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b="5567"/>
          <a:stretch>
            <a:fillRect/>
          </a:stretch>
        </p:blipFill>
        <p:spPr/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80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ní dynamická prezentac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Rozložení snímků pro zrychlené zobrazování hlavního textu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Speciální rozložení snímků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1B49D8-3BAF-4EA8-9AA4-F6F33B1B66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F64E9C4E-5A5C-4606-BB4D-5F12F61555F6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3582</TotalTime>
  <Words>502</Words>
  <Application>Microsoft Office PowerPoint</Application>
  <PresentationFormat>Širokoúhlá obrazovka</PresentationFormat>
  <Paragraphs>134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Calibri</vt:lpstr>
      <vt:lpstr>Verdana</vt:lpstr>
      <vt:lpstr>Základní dynamická prezentace</vt:lpstr>
      <vt:lpstr>Rozložení snímků pro zrychlené zobrazování hlavního textu</vt:lpstr>
      <vt:lpstr>Speciální rozložení snímků</vt:lpstr>
      <vt:lpstr> Technické koncepce a zajímavosti VRT</vt:lpstr>
      <vt:lpstr>Základní technické parametry VRT </vt:lpstr>
      <vt:lpstr>Technické zajímavosti návrhu VRT</vt:lpstr>
      <vt:lpstr>Jízda rychlostí téměř 100 m/s</vt:lpstr>
      <vt:lpstr>Příčný řez VRT Uspořádání trati a pohyb pracovníků</vt:lpstr>
      <vt:lpstr>Prezentace aplikace PowerPoint</vt:lpstr>
      <vt:lpstr>Prezentace aplikace PowerPoint</vt:lpstr>
      <vt:lpstr>Prezentace aplikace PowerPoint</vt:lpstr>
      <vt:lpstr>Prezentace aplikace PowerPoint</vt:lpstr>
      <vt:lpstr>Sonický třesk u portálů tunelů</vt:lpstr>
      <vt:lpstr>Napájení z přenosové soustavy 400 kV</vt:lpstr>
      <vt:lpstr>Ochrana proti vniknutí osob a zvěře Opatření pro prostupnost krajinou</vt:lpstr>
      <vt:lpstr>Prezentace aplikace PowerPoint</vt:lpstr>
      <vt:lpstr>Prezentace aplikace PowerPoint</vt:lpstr>
      <vt:lpstr>Prezentace aplikace PowerPoint</vt:lpstr>
      <vt:lpstr>Diagnostika VRT</vt:lpstr>
      <vt:lpstr>Údržba VRT</vt:lpstr>
      <vt:lpstr>Prezentace aplikace PowerPoint</vt:lpstr>
      <vt:lpstr>Děkuji za pozornost</vt:lpstr>
    </vt:vector>
  </TitlesOfParts>
  <Company>Správa železnic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dynamické prezentace</dc:title>
  <dc:creator>Merta Jiří, Ing.</dc:creator>
  <cp:lastModifiedBy>Merta Jiří, Ing.</cp:lastModifiedBy>
  <cp:revision>233</cp:revision>
  <dcterms:created xsi:type="dcterms:W3CDTF">2019-12-14T11:55:29Z</dcterms:created>
  <dcterms:modified xsi:type="dcterms:W3CDTF">2023-06-03T07:28:26Z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