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2"/>
  </p:notesMasterIdLst>
  <p:sldIdLst>
    <p:sldId id="319" r:id="rId5"/>
    <p:sldId id="752" r:id="rId6"/>
    <p:sldId id="770" r:id="rId7"/>
    <p:sldId id="771" r:id="rId8"/>
    <p:sldId id="769" r:id="rId9"/>
    <p:sldId id="772" r:id="rId10"/>
    <p:sldId id="783" r:id="rId11"/>
    <p:sldId id="773" r:id="rId12"/>
    <p:sldId id="791" r:id="rId13"/>
    <p:sldId id="792" r:id="rId14"/>
    <p:sldId id="788" r:id="rId15"/>
    <p:sldId id="777" r:id="rId16"/>
    <p:sldId id="778" r:id="rId17"/>
    <p:sldId id="782" r:id="rId18"/>
    <p:sldId id="790" r:id="rId19"/>
    <p:sldId id="789" r:id="rId20"/>
    <p:sldId id="785" r:id="rId21"/>
    <p:sldId id="784" r:id="rId22"/>
    <p:sldId id="787" r:id="rId23"/>
    <p:sldId id="779" r:id="rId24"/>
    <p:sldId id="780" r:id="rId25"/>
    <p:sldId id="774" r:id="rId26"/>
    <p:sldId id="775" r:id="rId27"/>
    <p:sldId id="776" r:id="rId28"/>
    <p:sldId id="781" r:id="rId29"/>
    <p:sldId id="786" r:id="rId30"/>
    <p:sldId id="766" r:id="rId3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73">
          <p15:clr>
            <a:srgbClr val="A4A3A4"/>
          </p15:clr>
        </p15:guide>
        <p15:guide id="3" orient="horz" pos="4125">
          <p15:clr>
            <a:srgbClr val="A4A3A4"/>
          </p15:clr>
        </p15:guide>
        <p15:guide id="5" orient="horz" pos="3822">
          <p15:clr>
            <a:srgbClr val="A4A3A4"/>
          </p15:clr>
        </p15:guide>
        <p15:guide id="6" orient="horz" pos="951">
          <p15:clr>
            <a:srgbClr val="A4A3A4"/>
          </p15:clr>
        </p15:guide>
        <p15:guide id="7" pos="2880">
          <p15:clr>
            <a:srgbClr val="A4A3A4"/>
          </p15:clr>
        </p15:guide>
        <p15:guide id="8" pos="313">
          <p15:clr>
            <a:srgbClr val="A4A3A4"/>
          </p15:clr>
        </p15:guide>
        <p15:guide id="9" pos="5451">
          <p15:clr>
            <a:srgbClr val="A4A3A4"/>
          </p15:clr>
        </p15:guide>
        <p15:guide id="10" pos="2049">
          <p15:clr>
            <a:srgbClr val="A4A3A4"/>
          </p15:clr>
        </p15:guide>
        <p15:guide id="11" pos="3711">
          <p15:clr>
            <a:srgbClr val="A4A3A4"/>
          </p15:clr>
        </p15:guide>
        <p15:guide id="12" pos="3864">
          <p15:clr>
            <a:srgbClr val="A4A3A4"/>
          </p15:clr>
        </p15:guide>
        <p15:guide id="13" pos="2801">
          <p15:clr>
            <a:srgbClr val="A4A3A4"/>
          </p15:clr>
        </p15:guide>
        <p15:guide id="14" pos="2959">
          <p15:clr>
            <a:srgbClr val="A4A3A4"/>
          </p15:clr>
        </p15:guide>
        <p15:guide id="15" pos="1896">
          <p15:clr>
            <a:srgbClr val="A4A3A4"/>
          </p15:clr>
        </p15:guide>
        <p15:guide id="16" orient="horz" pos="3444" userDrawn="1">
          <p15:clr>
            <a:srgbClr val="A4A3A4"/>
          </p15:clr>
        </p15:guide>
        <p15:guide id="17" orient="horz" pos="1620">
          <p15:clr>
            <a:srgbClr val="A4A3A4"/>
          </p15:clr>
        </p15:guide>
        <p15:guide id="18" orient="horz" pos="205">
          <p15:clr>
            <a:srgbClr val="A4A3A4"/>
          </p15:clr>
        </p15:guide>
        <p15:guide id="19" orient="horz" pos="3094">
          <p15:clr>
            <a:srgbClr val="A4A3A4"/>
          </p15:clr>
        </p15:guide>
        <p15:guide id="20" orient="horz" pos="2867">
          <p15:clr>
            <a:srgbClr val="A4A3A4"/>
          </p15:clr>
        </p15:guide>
        <p15:guide id="21" orient="horz" pos="713">
          <p15:clr>
            <a:srgbClr val="A4A3A4"/>
          </p15:clr>
        </p15:guide>
        <p15:guide id="22" orient="horz" pos="25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FF"/>
    <a:srgbClr val="DBBB7F"/>
    <a:srgbClr val="20C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6" autoAdjust="0"/>
    <p:restoredTop sz="91259" autoAdjust="0"/>
  </p:normalViewPr>
  <p:slideViewPr>
    <p:cSldViewPr snapToGrid="0">
      <p:cViewPr varScale="1">
        <p:scale>
          <a:sx n="92" d="100"/>
          <a:sy n="92" d="100"/>
        </p:scale>
        <p:origin x="82" y="250"/>
      </p:cViewPr>
      <p:guideLst>
        <p:guide orient="horz" pos="2160"/>
        <p:guide orient="horz" pos="273"/>
        <p:guide orient="horz" pos="4125"/>
        <p:guide orient="horz" pos="3822"/>
        <p:guide orient="horz" pos="951"/>
        <p:guide pos="2880"/>
        <p:guide pos="313"/>
        <p:guide pos="5451"/>
        <p:guide pos="2049"/>
        <p:guide pos="3711"/>
        <p:guide pos="3864"/>
        <p:guide pos="2801"/>
        <p:guide pos="2959"/>
        <p:guide pos="1896"/>
        <p:guide orient="horz" pos="3444"/>
        <p:guide orient="horz" pos="1620"/>
        <p:guide orient="horz" pos="205"/>
        <p:guide orient="horz" pos="3094"/>
        <p:guide orient="horz" pos="2867"/>
        <p:guide orient="horz" pos="713"/>
        <p:guide orient="horz" pos="2583"/>
      </p:guideLst>
    </p:cSldViewPr>
  </p:slideViewPr>
  <p:outlineViewPr>
    <p:cViewPr>
      <p:scale>
        <a:sx n="33" d="100"/>
        <a:sy n="33" d="100"/>
      </p:scale>
      <p:origin x="0" y="6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Jednání</a:t>
            </a:r>
            <a:r>
              <a:rPr lang="en-US" dirty="0"/>
              <a:t> v </a:t>
            </a:r>
            <a:r>
              <a:rPr lang="cs-CZ" dirty="0" smtClean="0"/>
              <a:t>regionech</a:t>
            </a:r>
            <a:endParaRPr lang="en-US" dirty="0"/>
          </a:p>
        </c:rich>
      </c:tx>
      <c:layout>
        <c:manualLayout>
          <c:xMode val="edge"/>
          <c:yMode val="edge"/>
          <c:x val="0.11767936414143154"/>
          <c:y val="5.9765310894025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30543304723550085"/>
          <c:y val="0.35492559746552166"/>
          <c:w val="0.3740002142245073"/>
          <c:h val="0.57210620434141035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Jednání v krajích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23A-4244-A238-662CB99B63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3A-4244-A238-662CB99B63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3A-4244-A238-662CB99B63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3A-4244-A238-662CB99B63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23A-4244-A238-662CB99B638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23A-4244-A238-662CB99B638D}"/>
              </c:ext>
            </c:extLst>
          </c:dPt>
          <c:dLbls>
            <c:dLbl>
              <c:idx val="0"/>
              <c:layout>
                <c:manualLayout>
                  <c:x val="0.22489545110970469"/>
                  <c:y val="6.87691140813076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23A-4244-A238-662CB99B638D}"/>
                </c:ext>
              </c:extLst>
            </c:dLbl>
            <c:dLbl>
              <c:idx val="1"/>
              <c:layout>
                <c:manualLayout>
                  <c:x val="0.12428432824483686"/>
                  <c:y val="0.171922785203269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23A-4244-A238-662CB99B638D}"/>
                </c:ext>
              </c:extLst>
            </c:dLbl>
            <c:dLbl>
              <c:idx val="2"/>
              <c:layout>
                <c:manualLayout>
                  <c:x val="0.11836602689984452"/>
                  <c:y val="-4.912079577236353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23A-4244-A238-662CB99B638D}"/>
                </c:ext>
              </c:extLst>
            </c:dLbl>
            <c:dLbl>
              <c:idx val="3"/>
              <c:layout>
                <c:manualLayout>
                  <c:x val="-0.20714054707472812"/>
                  <c:y val="-7.85932732357803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23A-4244-A238-662CB99B638D}"/>
                </c:ext>
              </c:extLst>
            </c:dLbl>
            <c:dLbl>
              <c:idx val="4"/>
              <c:layout>
                <c:manualLayout>
                  <c:x val="-7.9897068157395126E-2"/>
                  <c:y val="-4.912079577236353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23A-4244-A238-662CB99B638D}"/>
                </c:ext>
              </c:extLst>
            </c:dLbl>
            <c:dLbl>
              <c:idx val="5"/>
              <c:layout>
                <c:manualLayout>
                  <c:x val="-0.20418139640223198"/>
                  <c:y val="2.94724774634175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23A-4244-A238-662CB99B638D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2B59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List1!$A$2:$A$7</c:f>
              <c:strCache>
                <c:ptCount val="6"/>
                <c:pt idx="0">
                  <c:v>Praha</c:v>
                </c:pt>
                <c:pt idx="1">
                  <c:v>STK</c:v>
                </c:pt>
                <c:pt idx="2">
                  <c:v>VYS</c:v>
                </c:pt>
                <c:pt idx="3">
                  <c:v>JMK</c:v>
                </c:pt>
                <c:pt idx="4">
                  <c:v>OK</c:v>
                </c:pt>
                <c:pt idx="5">
                  <c:v>MSK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17</c:v>
                </c:pt>
                <c:pt idx="1">
                  <c:v>31</c:v>
                </c:pt>
                <c:pt idx="2">
                  <c:v>48</c:v>
                </c:pt>
                <c:pt idx="3">
                  <c:v>44</c:v>
                </c:pt>
                <c:pt idx="4">
                  <c:v>52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3A-4244-A238-662CB99B6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smtClean="0"/>
              <a:t>Jednání v čase</a:t>
            </a:r>
            <a:endParaRPr lang="cs-CZ" dirty="0"/>
          </a:p>
        </c:rich>
      </c:tx>
      <c:layout>
        <c:manualLayout>
          <c:xMode val="edge"/>
          <c:yMode val="edge"/>
          <c:x val="0"/>
          <c:y val="1.47746516614115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789-4D31-8418-43EFE43025AB}"/>
              </c:ext>
            </c:extLst>
          </c:dPt>
          <c:cat>
            <c:strRef>
              <c:f>List1!$A$2:$A$6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do 05/2023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27</c:v>
                </c:pt>
                <c:pt idx="1">
                  <c:v>56</c:v>
                </c:pt>
                <c:pt idx="2">
                  <c:v>31</c:v>
                </c:pt>
                <c:pt idx="3">
                  <c:v>53</c:v>
                </c:pt>
                <c:pt idx="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CA-4D1C-BFB8-8121563CD2A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do 05/2023</c:v>
                </c:pt>
              </c:strCache>
            </c:strRef>
          </c:cat>
          <c:val>
            <c:numRef>
              <c:f>List1!$C$2:$C$6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CA-4D1C-BFB8-8121563CD2A6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do 05/2023</c:v>
                </c:pt>
              </c:strCache>
            </c:strRef>
          </c:cat>
          <c:val>
            <c:numRef>
              <c:f>List1!$D$2:$D$6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CA-4D1C-BFB8-8121563CD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7605968"/>
        <c:axId val="417603344"/>
      </c:barChart>
      <c:catAx>
        <c:axId val="41760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7603344"/>
        <c:crosses val="autoZero"/>
        <c:auto val="1"/>
        <c:lblAlgn val="ctr"/>
        <c:lblOffset val="100"/>
        <c:noMultiLvlLbl val="0"/>
      </c:catAx>
      <c:valAx>
        <c:axId val="41760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760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05.06.2023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92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267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84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361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167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72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93" y="4019513"/>
            <a:ext cx="8156575" cy="162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4100512"/>
            <a:ext cx="9144000" cy="1042988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892" y="3044310"/>
            <a:ext cx="8156575" cy="850608"/>
          </a:xfrm>
        </p:spPr>
        <p:txBody>
          <a:bodyPr anchor="b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92" y="2571750"/>
            <a:ext cx="8156575" cy="283536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93" y="4745528"/>
            <a:ext cx="8156575" cy="165803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6893" y="4178454"/>
            <a:ext cx="8156575" cy="372114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00" y="432000"/>
            <a:ext cx="1713673" cy="6356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93" y="4019513"/>
            <a:ext cx="8156575" cy="162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4100512"/>
            <a:ext cx="9144000" cy="1042988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36" y="1132284"/>
            <a:ext cx="4585526" cy="1439466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93" y="4745528"/>
            <a:ext cx="8156575" cy="165803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7941" y="267893"/>
            <a:ext cx="4585527" cy="60264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3717" y="4177969"/>
            <a:ext cx="8156575" cy="3726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8" y="422731"/>
            <a:ext cx="263042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93" y="4019513"/>
            <a:ext cx="8156575" cy="162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4100512"/>
            <a:ext cx="9144000" cy="1042988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892" y="3044310"/>
            <a:ext cx="8156575" cy="850608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92" y="2571750"/>
            <a:ext cx="8156575" cy="283536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93" y="4745528"/>
            <a:ext cx="8156575" cy="165803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6893" y="4178454"/>
            <a:ext cx="8156575" cy="372114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B9573AE-0377-40D9-BDA9-DF852321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800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93" y="1132287"/>
            <a:ext cx="8156575" cy="30461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93" y="4272968"/>
            <a:ext cx="8156575" cy="277603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93" y="270000"/>
            <a:ext cx="8156575" cy="60053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93" y="1132287"/>
            <a:ext cx="5394325" cy="30461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93" y="4272968"/>
            <a:ext cx="8156575" cy="277603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93" y="270000"/>
            <a:ext cx="8156575" cy="60053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105" y="1132287"/>
            <a:ext cx="2519363" cy="304561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9" y="1132287"/>
            <a:ext cx="3949700" cy="30461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93" y="4272968"/>
            <a:ext cx="8156575" cy="277603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93" y="270000"/>
            <a:ext cx="8156575" cy="60053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97414" y="1132287"/>
            <a:ext cx="3956050" cy="3045619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93" y="2571750"/>
            <a:ext cx="8156575" cy="1606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93" y="4272968"/>
            <a:ext cx="8156575" cy="277603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93" y="270000"/>
            <a:ext cx="8156575" cy="60053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105" y="1132285"/>
            <a:ext cx="2519363" cy="1269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52793" y="1132285"/>
            <a:ext cx="2638425" cy="1269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96889" y="1132285"/>
            <a:ext cx="2513012" cy="1269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460" y="-1785"/>
            <a:ext cx="9146841" cy="4100513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498475" y="4018360"/>
            <a:ext cx="8147050" cy="16394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4100512"/>
            <a:ext cx="9144000" cy="1042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96893" y="4166102"/>
            <a:ext cx="8156575" cy="372319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9" name="Picture 8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8" y="4745526"/>
            <a:ext cx="249936" cy="19812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96893" y="4019513"/>
            <a:ext cx="8156575" cy="162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4100512"/>
            <a:ext cx="9144000" cy="1271588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4" name="Picture 13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93" y="4745526"/>
            <a:ext cx="249936" cy="19812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93" y="4019513"/>
            <a:ext cx="8156575" cy="162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4100512"/>
            <a:ext cx="9144000" cy="1042988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36" y="1132284"/>
            <a:ext cx="4585526" cy="1439466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tx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tx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93" y="4745528"/>
            <a:ext cx="8156575" cy="165803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7941" y="267893"/>
            <a:ext cx="4585527" cy="60264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3717" y="4177969"/>
            <a:ext cx="8156575" cy="3726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00" y="432000"/>
            <a:ext cx="1713673" cy="6356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893" y="267893"/>
            <a:ext cx="8156575" cy="6026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93" y="1132287"/>
            <a:ext cx="8156575" cy="30461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4288" y="4745529"/>
            <a:ext cx="909464" cy="1658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7536" y="4745529"/>
            <a:ext cx="5742696" cy="1658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5" y="4745529"/>
            <a:ext cx="481063" cy="1658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Picture 6" descr="logo-zapati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8" y="4745526"/>
            <a:ext cx="249936" cy="1981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0" r:id="rId9"/>
    <p:sldLayoutId id="2147483666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"/>
        </a:spcBef>
        <a:buClr>
          <a:schemeClr val="tx2"/>
        </a:buClr>
        <a:buFont typeface="Verdana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52000" algn="l" defTabSz="914400" rtl="0" eaLnBrk="1" latinLnBrk="0" hangingPunct="1">
        <a:spcBef>
          <a:spcPts val="240"/>
        </a:spcBef>
        <a:buClrTx/>
        <a:buFont typeface="Verdana" pitchFamily="34" charset="0"/>
        <a:buChar char="—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52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1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332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548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3444" userDrawn="1">
          <p15:clr>
            <a:srgbClr val="F26B43"/>
          </p15:clr>
        </p15:guide>
        <p15:guide id="4" pos="314" userDrawn="1">
          <p15:clr>
            <a:srgbClr val="F26B43"/>
          </p15:clr>
        </p15:guide>
        <p15:guide id="5" pos="5446" userDrawn="1">
          <p15:clr>
            <a:srgbClr val="F26B43"/>
          </p15:clr>
        </p15:guide>
        <p15:guide id="6" orient="horz" pos="33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496887" y="3056486"/>
            <a:ext cx="8156575" cy="850608"/>
          </a:xfrm>
        </p:spPr>
        <p:txBody>
          <a:bodyPr/>
          <a:lstStyle/>
          <a:p>
            <a:r>
              <a:rPr lang="cs-CZ" sz="2800" dirty="0" smtClean="0">
                <a:solidFill>
                  <a:schemeClr val="bg1"/>
                </a:solidFill>
              </a:rPr>
              <a:t>Dobrodružství při projednání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496888" y="2908782"/>
            <a:ext cx="8156575" cy="37804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VRT Praha – Brno – Ostrava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Ostrava, 06. 06. 2023</a:t>
            </a:r>
            <a:endParaRPr lang="cs-CZ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Ing. Marek Pinkava</a:t>
            </a:r>
          </a:p>
          <a:p>
            <a:pPr marL="0" lvl="1" indent="0">
              <a:buNone/>
            </a:pPr>
            <a:r>
              <a:rPr lang="cs-CZ" dirty="0"/>
              <a:t>Stavební správa VRT, náměstek ředitele</a:t>
            </a:r>
          </a:p>
          <a:p>
            <a:pPr marL="0" lvl="1" indent="0">
              <a:buNone/>
            </a:pPr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Místní samospráva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24545"/>
          <a:stretch/>
        </p:blipFill>
        <p:spPr>
          <a:xfrm rot="16200000">
            <a:off x="3341525" y="-887495"/>
            <a:ext cx="2467313" cy="815657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24702" y="848575"/>
            <a:ext cx="8228766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"/>
              </a:spcBef>
            </a:pPr>
            <a:r>
              <a:rPr lang="cs-CZ" sz="1400" dirty="0" smtClean="0"/>
              <a:t>Představení studie proveditelnost a získání zpětné vazby.</a:t>
            </a:r>
            <a:endParaRPr lang="cs-CZ" sz="1400" dirty="0" smtClean="0"/>
          </a:p>
          <a:p>
            <a:pPr>
              <a:spcBef>
                <a:spcPts val="240"/>
              </a:spcBef>
            </a:pPr>
            <a:r>
              <a:rPr lang="cs-CZ" sz="1400" dirty="0" smtClean="0"/>
              <a:t>Zahájení prací na projektové dokumentaci a seznámení s projektantem.</a:t>
            </a:r>
            <a:endParaRPr lang="cs-CZ" sz="1400" dirty="0" smtClean="0"/>
          </a:p>
          <a:p>
            <a:pPr>
              <a:spcBef>
                <a:spcPts val="240"/>
              </a:spcBef>
            </a:pPr>
            <a:r>
              <a:rPr lang="cs-CZ" sz="1400" dirty="0" smtClean="0"/>
              <a:t>Diskuze nad výsledným technickým návrhem.</a:t>
            </a:r>
            <a:endParaRPr lang="cs-CZ" sz="1400" dirty="0" smtClean="0"/>
          </a:p>
        </p:txBody>
      </p:sp>
    </p:spTree>
    <p:extLst>
      <p:ext uri="{BB962C8B-B14F-4D97-AF65-F5344CB8AC3E}">
        <p14:creationId xmlns:p14="http://schemas.microsoft.com/office/powerpoint/2010/main" val="355589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Místní samospráva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24545"/>
          <a:stretch/>
        </p:blipFill>
        <p:spPr>
          <a:xfrm rot="16200000">
            <a:off x="3341525" y="-887495"/>
            <a:ext cx="2467313" cy="815657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24703" y="848575"/>
            <a:ext cx="5117474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"/>
              </a:spcBef>
            </a:pPr>
            <a:r>
              <a:rPr lang="cs-CZ" sz="1400" dirty="0" smtClean="0"/>
              <a:t>Výškové úpravy trati</a:t>
            </a:r>
          </a:p>
          <a:p>
            <a:pPr>
              <a:spcBef>
                <a:spcPts val="240"/>
              </a:spcBef>
            </a:pPr>
            <a:r>
              <a:rPr lang="cs-CZ" sz="1400" dirty="0" smtClean="0"/>
              <a:t>Úpravy cest v okolí</a:t>
            </a:r>
          </a:p>
          <a:p>
            <a:pPr>
              <a:spcBef>
                <a:spcPts val="240"/>
              </a:spcBef>
            </a:pPr>
            <a:r>
              <a:rPr lang="cs-CZ" sz="1400" dirty="0" smtClean="0"/>
              <a:t>Návrh průjezdů a průchodů skrz trať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910373" y="857755"/>
            <a:ext cx="3807263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240"/>
              </a:spcBef>
            </a:pPr>
            <a:r>
              <a:rPr lang="cs-CZ" sz="1400" dirty="0"/>
              <a:t>Úpravy odvodnění a záchytných nádrží</a:t>
            </a:r>
          </a:p>
          <a:p>
            <a:pPr algn="r">
              <a:spcBef>
                <a:spcPts val="240"/>
              </a:spcBef>
            </a:pPr>
            <a:r>
              <a:rPr lang="cs-CZ" sz="1400" dirty="0"/>
              <a:t>Provedení protihlukových opatření</a:t>
            </a:r>
          </a:p>
          <a:p>
            <a:pPr algn="r">
              <a:spcBef>
                <a:spcPts val="240"/>
              </a:spcBef>
            </a:pPr>
            <a:r>
              <a:rPr lang="cs-CZ" sz="1400" dirty="0" smtClean="0"/>
              <a:t>Spolupráce na pozemkových úpravách</a:t>
            </a:r>
          </a:p>
        </p:txBody>
      </p:sp>
    </p:spTree>
    <p:extLst>
      <p:ext uri="{BB962C8B-B14F-4D97-AF65-F5344CB8AC3E}">
        <p14:creationId xmlns:p14="http://schemas.microsoft.com/office/powerpoint/2010/main" val="16017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0"/>
            <a:ext cx="9144000" cy="5143500"/>
          </a:xfrm>
          <a:prstGeom prst="rect">
            <a:avLst/>
          </a:prstGeom>
        </p:spPr>
      </p:pic>
      <p:sp>
        <p:nvSpPr>
          <p:cNvPr id="12" name="Rectangle 16"/>
          <p:cNvSpPr/>
          <p:nvPr/>
        </p:nvSpPr>
        <p:spPr>
          <a:xfrm>
            <a:off x="498475" y="4018360"/>
            <a:ext cx="8147050" cy="16394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Rectangle 6"/>
          <p:cNvSpPr/>
          <p:nvPr/>
        </p:nvSpPr>
        <p:spPr>
          <a:xfrm>
            <a:off x="0" y="4077267"/>
            <a:ext cx="9144000" cy="1042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9" name="Title 17"/>
          <p:cNvSpPr>
            <a:spLocks noGrp="1"/>
          </p:cNvSpPr>
          <p:nvPr>
            <p:ph type="title"/>
          </p:nvPr>
        </p:nvSpPr>
        <p:spPr>
          <a:xfrm>
            <a:off x="496893" y="4166102"/>
            <a:ext cx="8156575" cy="372319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Varianta č. 2 – pohled od ŽST Drahotuše</a:t>
            </a:r>
            <a:r>
              <a:rPr lang="cs-CZ" dirty="0" smtClean="0"/>
              <a:t>			</a:t>
            </a:r>
            <a:endParaRPr lang="cs-CZ" sz="1200" dirty="0"/>
          </a:p>
        </p:txBody>
      </p:sp>
      <p:pic>
        <p:nvPicPr>
          <p:cNvPr id="21" name="Picture 8" descr="logo-zapati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8" y="4745526"/>
            <a:ext cx="249936" cy="198120"/>
          </a:xfrm>
          <a:prstGeom prst="rect">
            <a:avLst/>
          </a:prstGeom>
        </p:spPr>
      </p:pic>
      <p:sp>
        <p:nvSpPr>
          <p:cNvPr id="13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4745529"/>
            <a:ext cx="5742696" cy="165803"/>
          </a:xfrm>
        </p:spPr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35714" y="33540"/>
            <a:ext cx="1929719" cy="33431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cs-CZ" sz="800" b="1" dirty="0"/>
              <a:t>VRT Prosenice - Ostrava</a:t>
            </a:r>
          </a:p>
          <a:p>
            <a:r>
              <a:rPr lang="cs-CZ" sz="450" dirty="0" smtClean="0"/>
              <a:t>Pracovní výstup DÚR</a:t>
            </a:r>
          </a:p>
          <a:p>
            <a:r>
              <a:rPr lang="cs-CZ" sz="450" dirty="0" smtClean="0"/>
              <a:t>AFRY CZ</a:t>
            </a:r>
            <a:endParaRPr lang="cs-CZ" sz="450" dirty="0"/>
          </a:p>
        </p:txBody>
      </p:sp>
    </p:spTree>
    <p:extLst>
      <p:ext uri="{BB962C8B-B14F-4D97-AF65-F5344CB8AC3E}">
        <p14:creationId xmlns:p14="http://schemas.microsoft.com/office/powerpoint/2010/main" val="220472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94"/>
            <a:ext cx="9144000" cy="5143500"/>
          </a:xfrm>
          <a:prstGeom prst="rect">
            <a:avLst/>
          </a:prstGeom>
        </p:spPr>
      </p:pic>
      <p:sp>
        <p:nvSpPr>
          <p:cNvPr id="12" name="Rectangle 16"/>
          <p:cNvSpPr/>
          <p:nvPr/>
        </p:nvSpPr>
        <p:spPr>
          <a:xfrm>
            <a:off x="498475" y="4018360"/>
            <a:ext cx="8147050" cy="16394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Rectangle 6"/>
          <p:cNvSpPr/>
          <p:nvPr/>
        </p:nvSpPr>
        <p:spPr>
          <a:xfrm>
            <a:off x="0" y="4077267"/>
            <a:ext cx="9144000" cy="1042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9" name="Title 17"/>
          <p:cNvSpPr>
            <a:spLocks noGrp="1"/>
          </p:cNvSpPr>
          <p:nvPr>
            <p:ph type="title"/>
          </p:nvPr>
        </p:nvSpPr>
        <p:spPr>
          <a:xfrm>
            <a:off x="496893" y="4166102"/>
            <a:ext cx="8156575" cy="372319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Varianta č. 4 – pohled od ŽST Drahotuše</a:t>
            </a:r>
            <a:r>
              <a:rPr lang="cs-CZ" dirty="0" smtClean="0"/>
              <a:t>			</a:t>
            </a:r>
            <a:endParaRPr lang="cs-CZ" sz="1200" dirty="0"/>
          </a:p>
        </p:txBody>
      </p:sp>
      <p:pic>
        <p:nvPicPr>
          <p:cNvPr id="21" name="Picture 8" descr="logo-zapati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8" y="4745526"/>
            <a:ext cx="249936" cy="198120"/>
          </a:xfrm>
          <a:prstGeom prst="rect">
            <a:avLst/>
          </a:prstGeom>
        </p:spPr>
      </p:pic>
      <p:sp>
        <p:nvSpPr>
          <p:cNvPr id="13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4745529"/>
            <a:ext cx="5742696" cy="165803"/>
          </a:xfrm>
        </p:spPr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35714" y="33540"/>
            <a:ext cx="1929719" cy="33431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cs-CZ" sz="800" b="1" dirty="0"/>
              <a:t>VRT Prosenice - Ostrava</a:t>
            </a:r>
          </a:p>
          <a:p>
            <a:r>
              <a:rPr lang="cs-CZ" sz="450" dirty="0" smtClean="0"/>
              <a:t>Pracovní výstup DÚR</a:t>
            </a:r>
          </a:p>
          <a:p>
            <a:r>
              <a:rPr lang="cs-CZ" sz="450" dirty="0" smtClean="0"/>
              <a:t>AFRY CZ</a:t>
            </a:r>
            <a:endParaRPr lang="cs-CZ" sz="450" dirty="0"/>
          </a:p>
        </p:txBody>
      </p:sp>
    </p:spTree>
    <p:extLst>
      <p:ext uri="{BB962C8B-B14F-4D97-AF65-F5344CB8AC3E}">
        <p14:creationId xmlns:p14="http://schemas.microsoft.com/office/powerpoint/2010/main" val="391151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Omezení v hledání variant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527748" y="994030"/>
            <a:ext cx="4081788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 smtClean="0"/>
              <a:t>Nezbytné držet se vymezeného pásu.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030579" y="1400001"/>
            <a:ext cx="4578957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/>
              <a:t>O</a:t>
            </a:r>
            <a:r>
              <a:rPr lang="cs-CZ" dirty="0" smtClean="0"/>
              <a:t>bří projekt, na kterém desítky lidí odpracují </a:t>
            </a:r>
            <a:r>
              <a:rPr lang="cs-CZ" dirty="0" err="1" smtClean="0"/>
              <a:t>tísíce</a:t>
            </a:r>
            <a:r>
              <a:rPr lang="cs-CZ" dirty="0" smtClean="0"/>
              <a:t> hodin,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527748" y="757465"/>
            <a:ext cx="4081788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 smtClean="0"/>
              <a:t>Vymezení v územně plánovací dokumentaci.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119437" y="1656155"/>
            <a:ext cx="349009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 smtClean="0"/>
              <a:t>nelze se vracet zpět o mnoho kroků.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030579" y="2002847"/>
            <a:ext cx="4578957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/>
              <a:t>S</a:t>
            </a:r>
            <a:r>
              <a:rPr lang="cs-CZ" dirty="0" smtClean="0"/>
              <a:t>chválený finanční rámec.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119437" y="2259001"/>
            <a:ext cx="349009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/>
              <a:t>T</a:t>
            </a:r>
            <a:r>
              <a:rPr lang="cs-CZ" dirty="0" smtClean="0"/>
              <a:t>echnická omezení.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119434" y="2519506"/>
            <a:ext cx="349009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/>
              <a:t>L</a:t>
            </a:r>
            <a:r>
              <a:rPr lang="cs-CZ" dirty="0" smtClean="0"/>
              <a:t>egislativní omezení.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119435" y="4070384"/>
            <a:ext cx="349009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/>
              <a:t>N</a:t>
            </a:r>
            <a:r>
              <a:rPr lang="cs-CZ" dirty="0" smtClean="0"/>
              <a:t>a opačné straně obvykle také někdo žije...</a:t>
            </a:r>
            <a:endParaRPr lang="cs-CZ" dirty="0"/>
          </a:p>
        </p:txBody>
      </p:sp>
      <p:pic>
        <p:nvPicPr>
          <p:cNvPr id="21" name="Zástupný symbol pro 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4234" r="388" b="7802"/>
          <a:stretch/>
        </p:blipFill>
        <p:spPr>
          <a:xfrm>
            <a:off x="496892" y="1692775"/>
            <a:ext cx="5155037" cy="22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2" grpId="0"/>
      <p:bldP spid="13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2"/>
          <a:srcRect l="9056" r="3511"/>
          <a:stretch/>
        </p:blipFill>
        <p:spPr>
          <a:xfrm>
            <a:off x="9874" y="309853"/>
            <a:ext cx="9134125" cy="29627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VRT v katastru Vražné – </a:t>
            </a:r>
            <a:r>
              <a:rPr lang="cs-CZ" dirty="0">
                <a:solidFill>
                  <a:srgbClr val="7030A0"/>
                </a:solidFill>
              </a:rPr>
              <a:t>fialová varianta</a:t>
            </a:r>
          </a:p>
        </p:txBody>
      </p:sp>
      <p:sp>
        <p:nvSpPr>
          <p:cNvPr id="7" name="Zástupný symbol pro zápatí 5"/>
          <p:cNvSpPr>
            <a:spLocks noGrp="1"/>
          </p:cNvSpPr>
          <p:nvPr>
            <p:ph type="ftr" sz="quarter" idx="4294967295"/>
          </p:nvPr>
        </p:nvSpPr>
        <p:spPr>
          <a:xfrm>
            <a:off x="917536" y="4745529"/>
            <a:ext cx="5742696" cy="165803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r>
              <a:rPr lang="cs-CZ" sz="1100" dirty="0"/>
              <a:t>VRT Praha – Brno – Ostrava/Břeclav</a:t>
            </a:r>
          </a:p>
        </p:txBody>
      </p:sp>
      <p:sp>
        <p:nvSpPr>
          <p:cNvPr id="2" name="Šipka dolů 1"/>
          <p:cNvSpPr/>
          <p:nvPr/>
        </p:nvSpPr>
        <p:spPr>
          <a:xfrm rot="720000">
            <a:off x="2692090" y="506943"/>
            <a:ext cx="158697" cy="929514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4" name="Šipka dolů 3"/>
          <p:cNvSpPr/>
          <p:nvPr/>
        </p:nvSpPr>
        <p:spPr>
          <a:xfrm rot="11520000">
            <a:off x="2724767" y="1925177"/>
            <a:ext cx="169443" cy="319663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9" name="Šipka dolů 8"/>
          <p:cNvSpPr/>
          <p:nvPr/>
        </p:nvSpPr>
        <p:spPr>
          <a:xfrm rot="10860000">
            <a:off x="7162141" y="2076459"/>
            <a:ext cx="169443" cy="319663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 rot="480000">
            <a:off x="6031346" y="1525350"/>
            <a:ext cx="169443" cy="319663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1" name="Šipka dolů 10"/>
          <p:cNvSpPr/>
          <p:nvPr/>
        </p:nvSpPr>
        <p:spPr>
          <a:xfrm rot="480000">
            <a:off x="5295996" y="1549384"/>
            <a:ext cx="159151" cy="501239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3" name="Šipka dolů 12"/>
          <p:cNvSpPr/>
          <p:nvPr/>
        </p:nvSpPr>
        <p:spPr>
          <a:xfrm rot="960000">
            <a:off x="8651950" y="695754"/>
            <a:ext cx="158009" cy="1160188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4" name="Šipka dolů 13"/>
          <p:cNvSpPr/>
          <p:nvPr/>
        </p:nvSpPr>
        <p:spPr>
          <a:xfrm>
            <a:off x="8165372" y="1882833"/>
            <a:ext cx="161402" cy="402822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86029" y="459775"/>
            <a:ext cx="1626787" cy="184666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chemeClr val="bg1"/>
                </a:solidFill>
              </a:rPr>
              <a:t>co nejdále od Emauz</a:t>
            </a:r>
          </a:p>
        </p:txBody>
      </p:sp>
      <p:sp>
        <p:nvSpPr>
          <p:cNvPr id="16" name="Šipka dolů 15"/>
          <p:cNvSpPr/>
          <p:nvPr/>
        </p:nvSpPr>
        <p:spPr>
          <a:xfrm rot="480000">
            <a:off x="1987404" y="1223492"/>
            <a:ext cx="169443" cy="319663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71412" y="968692"/>
            <a:ext cx="1151038" cy="184666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chemeClr val="bg1"/>
                </a:solidFill>
              </a:rPr>
              <a:t>minout rybník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603761" y="2320671"/>
            <a:ext cx="1405442" cy="184666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/>
              <a:t>minout odpočívku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761678" y="917442"/>
            <a:ext cx="1753120" cy="36933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/>
              <a:t>co nejméně zasáhnout les a rybníky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6222209" y="1145615"/>
            <a:ext cx="1487001" cy="184666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chemeClr val="bg1"/>
                </a:solidFill>
              </a:rPr>
              <a:t>vymezený koridor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6017274" y="2791690"/>
            <a:ext cx="1405442" cy="184666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/>
              <a:t>minout sjezd D1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7278254" y="476297"/>
            <a:ext cx="1405442" cy="369332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chemeClr val="bg1"/>
                </a:solidFill>
              </a:rPr>
              <a:t>minout sesuvné území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843520" y="2475948"/>
            <a:ext cx="1138831" cy="369332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>
                <a:solidFill>
                  <a:schemeClr val="bg1"/>
                </a:solidFill>
              </a:rPr>
              <a:t>minimalizovat fragmentaci</a:t>
            </a:r>
          </a:p>
        </p:txBody>
      </p:sp>
    </p:spTree>
    <p:extLst>
      <p:ext uri="{BB962C8B-B14F-4D97-AF65-F5344CB8AC3E}">
        <p14:creationId xmlns:p14="http://schemas.microsoft.com/office/powerpoint/2010/main" val="60965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Místní samospráva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24545"/>
          <a:stretch/>
        </p:blipFill>
        <p:spPr>
          <a:xfrm rot="16200000">
            <a:off x="3341525" y="-887495"/>
            <a:ext cx="2467313" cy="815657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24702" y="904722"/>
            <a:ext cx="8228765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"/>
              </a:spcBef>
            </a:pPr>
            <a:r>
              <a:rPr lang="cs-CZ" sz="1400" dirty="0" smtClean="0"/>
              <a:t>Přes všechny omezení se podařilo upravit trasu na cca 10 místech.</a:t>
            </a:r>
          </a:p>
          <a:p>
            <a:pPr>
              <a:spcBef>
                <a:spcPts val="240"/>
              </a:spcBef>
            </a:pPr>
            <a:r>
              <a:rPr lang="cs-CZ" sz="1400" dirty="0" smtClean="0"/>
              <a:t>Pouze ojedinělé námitky k prostupnosti skrz trať</a:t>
            </a:r>
            <a:r>
              <a:rPr lang="cs-CZ" sz="1400" dirty="0" smtClean="0"/>
              <a:t>.</a:t>
            </a:r>
          </a:p>
          <a:p>
            <a:pPr>
              <a:spcBef>
                <a:spcPts val="240"/>
              </a:spcBef>
            </a:pPr>
            <a:r>
              <a:rPr lang="cs-CZ" sz="1400" dirty="0" smtClean="0"/>
              <a:t>Většinou shoda nad řešením hluku – riziko po zavedení nových limitů.</a:t>
            </a:r>
            <a:endParaRPr lang="cs-CZ" sz="1400" dirty="0" smtClean="0"/>
          </a:p>
        </p:txBody>
      </p:sp>
    </p:spTree>
    <p:extLst>
      <p:ext uri="{BB962C8B-B14F-4D97-AF65-F5344CB8AC3E}">
        <p14:creationId xmlns:p14="http://schemas.microsoft.com/office/powerpoint/2010/main" val="29738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6" t="17427" b="11813"/>
          <a:stretch/>
        </p:blipFill>
        <p:spPr>
          <a:xfrm>
            <a:off x="496893" y="784897"/>
            <a:ext cx="5396163" cy="3639553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Místní samospráva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048947" y="784897"/>
            <a:ext cx="244862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Ne všude s námi chtějí diskutovat.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048946" y="1385431"/>
            <a:ext cx="244862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Na dohodnuté místo v dohodnutý čas přijedeme vždy.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25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Veřejnost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96893" y="915088"/>
            <a:ext cx="4305566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Představení záměru výstavby vysokorychlostních tratí.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1" t="1859" r="7385" b="2328"/>
          <a:stretch/>
        </p:blipFill>
        <p:spPr>
          <a:xfrm>
            <a:off x="4411754" y="1642949"/>
            <a:ext cx="4241714" cy="273598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96892" y="1280084"/>
            <a:ext cx="4602931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Představení technického návrhu v okolí města nebo obce.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96893" y="1645538"/>
            <a:ext cx="430556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Odpovídání na zvídavé i praktické dotazy:</a:t>
            </a:r>
          </a:p>
          <a:p>
            <a:r>
              <a:rPr lang="cs-CZ" dirty="0"/>
              <a:t>	</a:t>
            </a:r>
            <a:endParaRPr lang="cs-CZ" dirty="0" smtClean="0"/>
          </a:p>
        </p:txBody>
      </p:sp>
      <p:sp>
        <p:nvSpPr>
          <p:cNvPr id="15" name="TextovéPole 14"/>
          <p:cNvSpPr txBox="1"/>
          <p:nvPr/>
        </p:nvSpPr>
        <p:spPr>
          <a:xfrm>
            <a:off x="853545" y="1948642"/>
            <a:ext cx="3666416" cy="2277547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Kdo tím bude jezdit?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Kdo to zaplatí?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Kdo koupí rychlé vlaky</a:t>
            </a:r>
            <a:r>
              <a:rPr lang="cs-CZ" dirty="0" smtClean="0"/>
              <a:t>?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...</a:t>
            </a:r>
            <a:endParaRPr lang="cs-CZ" dirty="0" smtClean="0"/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Jak zajistíte odhlučnění trati?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Jak </a:t>
            </a:r>
            <a:r>
              <a:rPr lang="cs-CZ" dirty="0" smtClean="0"/>
              <a:t>zajistíte</a:t>
            </a:r>
            <a:r>
              <a:rPr lang="cs-CZ" dirty="0" smtClean="0"/>
              <a:t>, že ze studny nezmizí voda?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Kudy bude jezdit stavební technika</a:t>
            </a:r>
            <a:r>
              <a:rPr lang="cs-CZ" dirty="0" smtClean="0"/>
              <a:t>?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...</a:t>
            </a:r>
            <a:endParaRPr lang="cs-CZ" dirty="0" smtClean="0"/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Kdy vykoupíte nemovitosti?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104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Veřejnost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96893" y="1119036"/>
            <a:ext cx="473151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Většina veřejnosti nerozumí technickým výkresům.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76"/>
          <a:stretch/>
        </p:blipFill>
        <p:spPr>
          <a:xfrm>
            <a:off x="5454035" y="3138247"/>
            <a:ext cx="3199433" cy="1286203"/>
          </a:xfrm>
          <a:prstGeom prst="rect">
            <a:avLst/>
          </a:prstGeom>
        </p:spPr>
      </p:pic>
      <p:pic>
        <p:nvPicPr>
          <p:cNvPr id="13" name="Picture 3" descr="I:\VRT\Draft\PR\Grafika\_Výstupy dle data\201211_Řezy\řezy a tunely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4" t="31242" r="46795" b="55021"/>
          <a:stretch/>
        </p:blipFill>
        <p:spPr bwMode="auto">
          <a:xfrm>
            <a:off x="5393238" y="808967"/>
            <a:ext cx="3353721" cy="99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/>
          <a:srcRect t="14049" b="10319"/>
          <a:stretch/>
        </p:blipFill>
        <p:spPr>
          <a:xfrm>
            <a:off x="497584" y="2634915"/>
            <a:ext cx="4730828" cy="178539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24352" r="-166" b="6343"/>
          <a:stretch/>
        </p:blipFill>
        <p:spPr>
          <a:xfrm>
            <a:off x="5454035" y="1808849"/>
            <a:ext cx="3199433" cy="1254573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96892" y="1482161"/>
            <a:ext cx="473151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Obrázky, schémata, vizualizace a srozumitelný popis.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678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3" name="Zástupný symbol pro obsah 1"/>
          <p:cNvSpPr txBox="1">
            <a:spLocks/>
          </p:cNvSpPr>
          <p:nvPr/>
        </p:nvSpPr>
        <p:spPr>
          <a:xfrm>
            <a:off x="3276005" y="2592003"/>
            <a:ext cx="2503487" cy="5929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Stakeholders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460" y="2345780"/>
            <a:ext cx="815657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sz="1600" dirty="0" smtClean="0"/>
              <a:t>„Skupiny </a:t>
            </a:r>
            <a:r>
              <a:rPr lang="cs-CZ" sz="1600" dirty="0"/>
              <a:t>či </a:t>
            </a:r>
            <a:r>
              <a:rPr lang="cs-CZ" sz="1600" dirty="0" smtClean="0"/>
              <a:t>jednotlivci, </a:t>
            </a:r>
            <a:r>
              <a:rPr lang="cs-CZ" sz="1600" dirty="0"/>
              <a:t>kteří ve vztahu k podniku něco získávají či </a:t>
            </a:r>
            <a:r>
              <a:rPr lang="cs-CZ" sz="1600" dirty="0" smtClean="0"/>
              <a:t>ztrácejí.“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36027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b="20072"/>
          <a:stretch/>
        </p:blipFill>
        <p:spPr>
          <a:xfrm>
            <a:off x="8650" y="0"/>
            <a:ext cx="9135350" cy="4107180"/>
          </a:xfrm>
          <a:prstGeom prst="rect">
            <a:avLst/>
          </a:prstGeom>
        </p:spPr>
      </p:pic>
      <p:sp>
        <p:nvSpPr>
          <p:cNvPr id="12" name="Rectangle 16"/>
          <p:cNvSpPr/>
          <p:nvPr/>
        </p:nvSpPr>
        <p:spPr>
          <a:xfrm>
            <a:off x="498475" y="4018360"/>
            <a:ext cx="8147050" cy="16394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Rectangle 6"/>
          <p:cNvSpPr/>
          <p:nvPr/>
        </p:nvSpPr>
        <p:spPr>
          <a:xfrm>
            <a:off x="0" y="4100330"/>
            <a:ext cx="9144000" cy="1042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9" name="Title 17"/>
          <p:cNvSpPr>
            <a:spLocks noGrp="1"/>
          </p:cNvSpPr>
          <p:nvPr>
            <p:ph type="title"/>
          </p:nvPr>
        </p:nvSpPr>
        <p:spPr>
          <a:xfrm>
            <a:off x="496893" y="4166102"/>
            <a:ext cx="8156575" cy="372319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Pracovní 3D model stavby</a:t>
            </a:r>
            <a:endParaRPr lang="cs-CZ" dirty="0"/>
          </a:p>
        </p:txBody>
      </p:sp>
      <p:pic>
        <p:nvPicPr>
          <p:cNvPr id="21" name="Picture 8" descr="logo-zapati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8" y="4745526"/>
            <a:ext cx="249936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7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6257" b="22457"/>
          <a:stretch/>
        </p:blipFill>
        <p:spPr>
          <a:xfrm>
            <a:off x="496892" y="902369"/>
            <a:ext cx="3906665" cy="3606416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Veřejnost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624039" y="882566"/>
            <a:ext cx="402942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Když není vizualizace, pomáháme si vlastním tělem.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624039" y="1199900"/>
            <a:ext cx="244862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Seznam zakázaných termínů: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089848" y="1469658"/>
            <a:ext cx="3563620" cy="3062377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železniční svršek a spodek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návěstidlo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výměna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snesení železniční trati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hluk vzniká na styku kolo-kolejnice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hluk vzniká na styku sběrače a TV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zařízení staveniště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v noci pojede jen podbíječka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/>
              <a:t>další stupeň </a:t>
            </a:r>
            <a:r>
              <a:rPr lang="cs-CZ" dirty="0" smtClean="0"/>
              <a:t>dokumentace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to má na starosti </a:t>
            </a:r>
            <a:r>
              <a:rPr lang="cs-CZ" dirty="0" err="1" smtClean="0"/>
              <a:t>óřetko</a:t>
            </a:r>
            <a:endParaRPr lang="cs-CZ" dirty="0"/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/>
              <a:t>nepovolí nám to odbor </a:t>
            </a:r>
            <a:r>
              <a:rPr lang="cs-CZ" dirty="0" smtClean="0"/>
              <a:t>13</a:t>
            </a:r>
            <a:endParaRPr lang="cs-CZ" dirty="0"/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cs-CZ" dirty="0" smtClean="0"/>
              <a:t>...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2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040" y="743415"/>
            <a:ext cx="2475692" cy="366751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108" t="21518" b="36900"/>
          <a:stretch/>
        </p:blipFill>
        <p:spPr>
          <a:xfrm>
            <a:off x="496892" y="743415"/>
            <a:ext cx="5346347" cy="13513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4745529"/>
            <a:ext cx="5742696" cy="165803"/>
          </a:xfrm>
        </p:spPr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Zkreslené informace o VRT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736489" y="1951537"/>
            <a:ext cx="1032407" cy="107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700" dirty="0"/>
              <a:t>https</a:t>
            </a:r>
            <a:r>
              <a:rPr lang="cs-CZ" sz="700" dirty="0" smtClean="0"/>
              <a:t>://www.vrtaci.cz</a:t>
            </a:r>
            <a:endParaRPr lang="cs-CZ" sz="7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496894" y="2297581"/>
            <a:ext cx="5346346" cy="55399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/>
              <a:t>Za stavbu VRT je často vydávána jakákoliv stavba</a:t>
            </a:r>
          </a:p>
          <a:p>
            <a:r>
              <a:rPr lang="cs-CZ" dirty="0"/>
              <a:t>(nahoře běžná železniční trať u Tábora, vpravo novostavba trati pro nákladní dopravu v Číně)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6893" y="3000866"/>
            <a:ext cx="5346346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/>
              <a:t>Nepřesné informace o provozu vlaků – vlaky neskončí jízdu v poli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96893" y="3331706"/>
            <a:ext cx="534634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/>
              <a:t>Využití menšího počtu cestujících v době </a:t>
            </a:r>
            <a:r>
              <a:rPr lang="cs-CZ" dirty="0" err="1"/>
              <a:t>COVIDu</a:t>
            </a:r>
            <a:r>
              <a:rPr lang="cs-CZ" dirty="0"/>
              <a:t> – dnes je intenzita dopravy na silnicích větší než před pandemií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96892" y="3854613"/>
            <a:ext cx="5346346" cy="55399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/>
              <a:t>Údajné zastavení přípravy VRT v zahraničí – vysokorychlostní železnice se připravují i staví v řadě zemí (Francie, Německo, Velká Británie, ...)</a:t>
            </a:r>
          </a:p>
        </p:txBody>
      </p:sp>
    </p:spTree>
    <p:extLst>
      <p:ext uri="{BB962C8B-B14F-4D97-AF65-F5344CB8AC3E}">
        <p14:creationId xmlns:p14="http://schemas.microsoft.com/office/powerpoint/2010/main" val="42276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8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2503" b="30789"/>
          <a:stretch/>
        </p:blipFill>
        <p:spPr>
          <a:xfrm>
            <a:off x="496892" y="742951"/>
            <a:ext cx="8126840" cy="3771899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4745529"/>
            <a:ext cx="5742696" cy="165803"/>
          </a:xfrm>
        </p:spPr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Zkreslené informace o VRT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253593" y="4300889"/>
            <a:ext cx="4213239" cy="107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700" dirty="0" smtClean="0"/>
              <a:t>https</a:t>
            </a:r>
            <a:r>
              <a:rPr lang="cs-CZ" sz="700" dirty="0"/>
              <a:t>://www.kounice.cz/wp-content/uploads/2021/03/%C4%8Dl%C3%A1nek_o_VRT-1.pdf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693615" y="870533"/>
            <a:ext cx="1412771" cy="184666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Obava oponentů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297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2" y="739367"/>
            <a:ext cx="8126840" cy="3765759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4745529"/>
            <a:ext cx="5742696" cy="165803"/>
          </a:xfrm>
        </p:spPr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96893" y="269999"/>
            <a:ext cx="8156575" cy="600534"/>
          </a:xfrm>
        </p:spPr>
        <p:txBody>
          <a:bodyPr/>
          <a:lstStyle/>
          <a:p>
            <a:r>
              <a:rPr lang="cs-CZ" dirty="0" smtClean="0"/>
              <a:t>Zkreslené informace o VRT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93615" y="870533"/>
            <a:ext cx="2065914" cy="184666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Zákres návrhu do snímku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698671" y="4300889"/>
            <a:ext cx="2768161" cy="107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700" dirty="0" smtClean="0"/>
              <a:t>Dokumentace k územnímu řízení, SUDOP PRAHA a.s., 2023</a:t>
            </a:r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34743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Opravdová dobrodružství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96891" y="2684997"/>
            <a:ext cx="5227402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1600" dirty="0" smtClean="0"/>
              <a:t>Když hodinu před jednáním zjistíte,</a:t>
            </a:r>
          </a:p>
          <a:p>
            <a:r>
              <a:rPr lang="cs-CZ" sz="1600" dirty="0" smtClean="0"/>
              <a:t>že máte na autě botičku a běžíte na vlak...</a:t>
            </a:r>
            <a:endParaRPr lang="cs-CZ" sz="1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0" b="10526"/>
          <a:stretch/>
        </p:blipFill>
        <p:spPr>
          <a:xfrm>
            <a:off x="5932449" y="784326"/>
            <a:ext cx="2624375" cy="3672419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96890" y="3413015"/>
            <a:ext cx="4014949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1600" dirty="0" smtClean="0"/>
              <a:t>Noční návraty...</a:t>
            </a:r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6891" y="1240835"/>
            <a:ext cx="4014949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1600" dirty="0" smtClean="0"/>
              <a:t>Po nehodě na dálnici běžíte přes pole a zajišťuje náhradní dopravu...</a:t>
            </a:r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96890" y="1971977"/>
            <a:ext cx="4014949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1600" dirty="0" smtClean="0"/>
              <a:t>Díky letním uzavírkám přijedete pozdě do sokolovny plné místních...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2257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Další pravidelná setkání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t="43285" r="13285" b="7762"/>
          <a:stretch/>
        </p:blipFill>
        <p:spPr>
          <a:xfrm>
            <a:off x="4140793" y="2011396"/>
            <a:ext cx="4512675" cy="230486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96886" y="2571702"/>
            <a:ext cx="4014949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1600" dirty="0" smtClean="0"/>
              <a:t>Sdružení obcí</a:t>
            </a:r>
            <a:endParaRPr lang="cs-CZ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96886" y="1336704"/>
            <a:ext cx="4014949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1600" dirty="0" smtClean="0"/>
              <a:t>Zelený kruh – sdružení neziskovek v oblasti ochrany životního prostředí</a:t>
            </a:r>
            <a:endParaRPr lang="cs-CZ" sz="16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96886" y="2092482"/>
            <a:ext cx="4014949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1600" dirty="0" smtClean="0"/>
              <a:t>Dopravci</a:t>
            </a:r>
            <a:endParaRPr lang="cs-CZ" sz="16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96888" y="908234"/>
            <a:ext cx="4014949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1600" dirty="0" smtClean="0"/>
              <a:t>Aktivní projednání na CHKO a AOPK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712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94558" y="1132284"/>
            <a:ext cx="5258909" cy="1439466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</a:rPr>
              <a:t>Dobrodružství při projednání</a:t>
            </a:r>
            <a:endParaRPr lang="cs-CZ" dirty="0" smtClean="0">
              <a:solidFill>
                <a:schemeClr val="bg1"/>
              </a:solidFill>
            </a:endParaRPr>
          </a:p>
          <a:p>
            <a:pPr marL="252000" lvl="1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Ing. Marek Pinkava</a:t>
            </a:r>
          </a:p>
          <a:p>
            <a:pPr marL="504000" lvl="2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Stavební správa VRT, náměstek ředitele</a:t>
            </a:r>
            <a:endParaRPr lang="cs-CZ" dirty="0">
              <a:solidFill>
                <a:schemeClr val="bg1"/>
              </a:solidFill>
            </a:endParaRPr>
          </a:p>
          <a:p>
            <a:pPr marL="504000" lvl="2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vrt@spravazeleznic.cz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www.spravazeleznic.cz</a:t>
            </a:r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Děkuji za pozornost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© Správa </a:t>
            </a:r>
            <a:r>
              <a:rPr lang="cs-CZ" dirty="0" smtClean="0"/>
              <a:t>železnic, </a:t>
            </a:r>
            <a:r>
              <a:rPr lang="cs-CZ" dirty="0"/>
              <a:t>státní organizace </a:t>
            </a:r>
          </a:p>
          <a:p>
            <a:pPr marL="0" indent="0">
              <a:buNone/>
            </a:pPr>
            <a:r>
              <a:rPr lang="cs-CZ" dirty="0"/>
              <a:t>Dlážděná 1003/7, 110 00 Praha 1 </a:t>
            </a:r>
          </a:p>
        </p:txBody>
      </p:sp>
    </p:spTree>
    <p:extLst>
      <p:ext uri="{BB962C8B-B14F-4D97-AF65-F5344CB8AC3E}">
        <p14:creationId xmlns:p14="http://schemas.microsoft.com/office/powerpoint/2010/main" val="27727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6984" r="1210" b="6032"/>
          <a:stretch/>
        </p:blipFill>
        <p:spPr>
          <a:xfrm>
            <a:off x="1016485" y="757957"/>
            <a:ext cx="6268180" cy="3963419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Stakeholders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468352" y="778201"/>
            <a:ext cx="3185115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 smtClean="0"/>
              <a:t>VRT Praha – Brno – Ostrava znamená cca 350 km nové železnice.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600700" y="1255827"/>
            <a:ext cx="3052768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/>
              <a:t>S</a:t>
            </a:r>
            <a:r>
              <a:rPr lang="cs-CZ" dirty="0" smtClean="0"/>
              <a:t> větví Brno – Břeclav téměř </a:t>
            </a:r>
            <a:r>
              <a:rPr lang="cs-CZ" b="1" dirty="0" smtClean="0"/>
              <a:t>400</a:t>
            </a:r>
            <a:r>
              <a:rPr lang="cs-CZ" dirty="0" smtClean="0"/>
              <a:t> </a:t>
            </a:r>
            <a:r>
              <a:rPr lang="cs-CZ" b="1" dirty="0" smtClean="0"/>
              <a:t>km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588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3509" b="9708"/>
          <a:stretch/>
        </p:blipFill>
        <p:spPr>
          <a:xfrm>
            <a:off x="917536" y="761567"/>
            <a:ext cx="6543251" cy="4064425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Stakeholders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527748" y="905799"/>
            <a:ext cx="4081788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dirty="0"/>
              <a:t>z</a:t>
            </a:r>
            <a:r>
              <a:rPr lang="cs-CZ" dirty="0" smtClean="0"/>
              <a:t>hruba </a:t>
            </a:r>
            <a:r>
              <a:rPr lang="cs-CZ" b="1" dirty="0" smtClean="0"/>
              <a:t>200 </a:t>
            </a:r>
            <a:r>
              <a:rPr lang="cs-CZ" dirty="0" smtClean="0"/>
              <a:t>dotčených měst a obcí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119437" y="1326436"/>
            <a:ext cx="349009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b="1" dirty="0" smtClean="0"/>
              <a:t>tisíce až desetitisíce </a:t>
            </a:r>
            <a:r>
              <a:rPr lang="cs-CZ" dirty="0" smtClean="0"/>
              <a:t>vlastníků nemovitostí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527748" y="669234"/>
            <a:ext cx="4081788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b="1" dirty="0" smtClean="0"/>
              <a:t>6</a:t>
            </a:r>
            <a:r>
              <a:rPr lang="cs-CZ" dirty="0" smtClean="0"/>
              <a:t> krajů a </a:t>
            </a:r>
            <a:r>
              <a:rPr lang="cs-CZ" b="1" dirty="0" smtClean="0"/>
              <a:t>5</a:t>
            </a:r>
            <a:r>
              <a:rPr lang="cs-CZ" dirty="0" smtClean="0"/>
              <a:t> statutárních měst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119436" y="1546836"/>
            <a:ext cx="349009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b="1" dirty="0" smtClean="0"/>
              <a:t>desetitisíce až statisíce </a:t>
            </a:r>
            <a:r>
              <a:rPr lang="cs-CZ" dirty="0" smtClean="0"/>
              <a:t>obyvatel v okolí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631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3" name="Zástupný symbol pro obsah 1"/>
          <p:cNvSpPr txBox="1">
            <a:spLocks/>
          </p:cNvSpPr>
          <p:nvPr/>
        </p:nvSpPr>
        <p:spPr>
          <a:xfrm>
            <a:off x="3276005" y="2592003"/>
            <a:ext cx="2503487" cy="5929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Stakeholders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 r="4191" b="2500"/>
          <a:stretch/>
        </p:blipFill>
        <p:spPr>
          <a:xfrm>
            <a:off x="2821412" y="397042"/>
            <a:ext cx="5992750" cy="412084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96893" y="4380057"/>
            <a:ext cx="1037479" cy="107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sz="700" dirty="0"/>
              <a:t>https</a:t>
            </a:r>
            <a:r>
              <a:rPr lang="cs-CZ" sz="700" dirty="0" smtClean="0"/>
              <a:t>://www.vrtaci.cz</a:t>
            </a:r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15295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1" r="2432" b="6742"/>
          <a:stretch/>
        </p:blipFill>
        <p:spPr>
          <a:xfrm>
            <a:off x="1636295" y="1156279"/>
            <a:ext cx="5636794" cy="2729084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Stakeholders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69661" y="1024693"/>
            <a:ext cx="2544332" cy="257369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VEŘEJNOST, která vlaky využije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69661" y="1407846"/>
            <a:ext cx="2181823" cy="44203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>
                <a:solidFill>
                  <a:schemeClr val="tx1">
                    <a:lumMod val="10000"/>
                    <a:lumOff val="90000"/>
                  </a:schemeClr>
                </a:solidFill>
              </a:rPr>
              <a:t>VEŘEJNOST,</a:t>
            </a:r>
          </a:p>
          <a:p>
            <a:r>
              <a:rPr lang="cs-CZ" dirty="0" smtClean="0">
                <a:solidFill>
                  <a:schemeClr val="tx1">
                    <a:lumMod val="10000"/>
                    <a:lumOff val="90000"/>
                  </a:schemeClr>
                </a:solidFill>
              </a:rPr>
              <a:t>která vlaky spíše nevyužije</a:t>
            </a:r>
            <a:endParaRPr lang="cs-CZ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69661" y="1918293"/>
            <a:ext cx="1324128" cy="44203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chemeClr val="bg1"/>
                </a:solidFill>
              </a:rPr>
              <a:t>OBECNÍ SAMOSPRÁVA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69661" y="2388704"/>
            <a:ext cx="1324128" cy="442035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chemeClr val="bg1"/>
                </a:solidFill>
              </a:rPr>
              <a:t>REGIONÁLNÍ SAMOSPRÁVA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69661" y="3288747"/>
            <a:ext cx="1324128" cy="25736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chemeClr val="bg1"/>
                </a:solidFill>
              </a:rPr>
              <a:t>STÁTNÍ SPRÁVA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993789" y="3788629"/>
            <a:ext cx="1554013" cy="442035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chemeClr val="bg1"/>
                </a:solidFill>
              </a:rPr>
              <a:t>OCHRANA PŘÍRODY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59161" y="3792964"/>
            <a:ext cx="1209081" cy="4420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/>
              <a:t>OBČANSKÉ SPOLKY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953561" y="3787763"/>
            <a:ext cx="1518546" cy="442035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chemeClr val="bg1"/>
                </a:solidFill>
              </a:rPr>
              <a:t>ZÁJMOVÉ SKUPINY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429248" y="1031283"/>
            <a:ext cx="1326101" cy="442035"/>
          </a:xfrm>
          <a:prstGeom prst="rect">
            <a:avLst/>
          </a:prstGeom>
          <a:solidFill>
            <a:srgbClr val="0070C0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chemeClr val="bg1"/>
                </a:solidFill>
              </a:rPr>
              <a:t>MAJITELÉ NEMOVITOSTÍ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6764251" y="1024692"/>
            <a:ext cx="1797408" cy="1032384"/>
          </a:xfrm>
          <a:prstGeom prst="rect">
            <a:avLst/>
          </a:prstGeom>
          <a:solidFill>
            <a:srgbClr val="0070C0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chemeClr val="bg1"/>
                </a:solidFill>
              </a:rPr>
              <a:t>MINISTERSTVA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dopravy,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místního rozvoje,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životního prostředí,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průmyslu a obchodu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764252" y="2131335"/>
            <a:ext cx="1797408" cy="25736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chemeClr val="accent2"/>
                </a:solidFill>
              </a:rPr>
              <a:t>SPRÁVA ŽELEZNIC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764251" y="3199437"/>
            <a:ext cx="1797408" cy="44203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/>
              <a:t>ŘEDITELSTVÍ SILNIC</a:t>
            </a:r>
          </a:p>
          <a:p>
            <a:pPr algn="ctr"/>
            <a:r>
              <a:rPr lang="cs-CZ" dirty="0" smtClean="0"/>
              <a:t>A DÁLNIC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6764251" y="3792964"/>
            <a:ext cx="1797408" cy="442035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chemeClr val="bg1"/>
                </a:solidFill>
              </a:rPr>
              <a:t>PŘIPOJENÍ K SÍTÍM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zejm. napájení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704200" y="3787616"/>
            <a:ext cx="1092962" cy="257369"/>
          </a:xfrm>
          <a:prstGeom prst="rect">
            <a:avLst/>
          </a:prstGeom>
          <a:solidFill>
            <a:srgbClr val="FFCC00"/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chemeClr val="accent2"/>
                </a:solidFill>
              </a:rPr>
              <a:t>DOPRAVCI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962710" y="1027594"/>
            <a:ext cx="1518546" cy="2573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dirty="0" smtClean="0">
                <a:solidFill>
                  <a:srgbClr val="FFFF00"/>
                </a:solidFill>
              </a:rPr>
              <a:t>EVROPSKÁ UNIE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Regiony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96893" y="870534"/>
            <a:ext cx="244862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Spolupráce od samého začátku.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0" t="30059" r="8898" b="42986"/>
          <a:stretch/>
        </p:blipFill>
        <p:spPr>
          <a:xfrm>
            <a:off x="3968710" y="816592"/>
            <a:ext cx="4684758" cy="368707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96892" y="1204726"/>
            <a:ext cx="244862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Definování cílů pro každý kraj.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96892" y="1538918"/>
            <a:ext cx="2448629" cy="55399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Hlavním výstupem spolupráce jsou budoucí linky vlaků a základní konfigurace trati.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96891" y="2236464"/>
            <a:ext cx="2448629" cy="55399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Regiony mají v rukou praktický základ územního plánování</a:t>
            </a:r>
          </a:p>
          <a:p>
            <a:r>
              <a:rPr lang="cs-CZ" dirty="0" smtClean="0"/>
              <a:t>(zásady územního rozvoje).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96891" y="2935840"/>
            <a:ext cx="244862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Častá setkání, členství v pracovních skupinách apod.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865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r="19999" b="28580"/>
          <a:stretch/>
        </p:blipFill>
        <p:spPr>
          <a:xfrm>
            <a:off x="500801" y="902369"/>
            <a:ext cx="2912161" cy="30554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8012" b="19181"/>
          <a:stretch/>
        </p:blipFill>
        <p:spPr>
          <a:xfrm>
            <a:off x="3461602" y="908530"/>
            <a:ext cx="5191866" cy="304703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Místní samospráva a veřejnost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96893" y="4055118"/>
            <a:ext cx="244862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b="1" dirty="0" smtClean="0"/>
              <a:t>180</a:t>
            </a:r>
            <a:r>
              <a:rPr lang="cs-CZ" dirty="0" smtClean="0"/>
              <a:t> jednání</a:t>
            </a:r>
          </a:p>
          <a:p>
            <a:r>
              <a:rPr lang="cs-CZ" dirty="0" smtClean="0"/>
              <a:t>se samosprávou města a obcí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04839" y="4055118"/>
            <a:ext cx="244862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r"/>
            <a:r>
              <a:rPr lang="cs-CZ" b="1" dirty="0" smtClean="0"/>
              <a:t>33</a:t>
            </a:r>
            <a:r>
              <a:rPr lang="cs-CZ" dirty="0" smtClean="0"/>
              <a:t> veřejných</a:t>
            </a:r>
          </a:p>
          <a:p>
            <a:pPr algn="r"/>
            <a:r>
              <a:rPr lang="cs-CZ" dirty="0" smtClean="0"/>
              <a:t>prezentací projektu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61602" y="4296683"/>
            <a:ext cx="2615276" cy="107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pPr algn="ctr"/>
            <a:r>
              <a:rPr lang="cs-CZ" sz="700" dirty="0" smtClean="0"/>
              <a:t>Od zahájení prací na studiích proveditelnosti v r. 2018.</a:t>
            </a:r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307592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VRT Praha – Brno – Ostrava/Břeclav</a:t>
            </a:r>
          </a:p>
        </p:txBody>
      </p:sp>
      <p:sp>
        <p:nvSpPr>
          <p:cNvPr id="14" name="Zástupný symbol pro obsah 1"/>
          <p:cNvSpPr txBox="1">
            <a:spLocks/>
          </p:cNvSpPr>
          <p:nvPr/>
        </p:nvSpPr>
        <p:spPr>
          <a:xfrm>
            <a:off x="6192000" y="2592001"/>
            <a:ext cx="2837700" cy="772706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8" indent="-285750">
              <a:spcBef>
                <a:spcPts val="240"/>
              </a:spcBef>
              <a:buClr>
                <a:schemeClr val="tx2"/>
              </a:buClr>
            </a:pPr>
            <a:endParaRPr lang="cs-C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3615" y="4747846"/>
            <a:ext cx="0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endParaRPr lang="en-US" sz="1500" dirty="0" smtClean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96893" y="270000"/>
            <a:ext cx="8156575" cy="6005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Místní samospráva</a:t>
            </a:r>
            <a:endParaRPr lang="cs-CZ" dirty="0"/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995676554"/>
              </p:ext>
            </p:extLst>
          </p:nvPr>
        </p:nvGraphicFramePr>
        <p:xfrm>
          <a:off x="120661" y="704823"/>
          <a:ext cx="4291772" cy="258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af 14"/>
          <p:cNvGraphicFramePr/>
          <p:nvPr>
            <p:extLst>
              <p:ext uri="{D42A27DB-BD31-4B8C-83A1-F6EECF244321}">
                <p14:modId xmlns:p14="http://schemas.microsoft.com/office/powerpoint/2010/main" val="2375598912"/>
              </p:ext>
            </p:extLst>
          </p:nvPr>
        </p:nvGraphicFramePr>
        <p:xfrm>
          <a:off x="4401136" y="820022"/>
          <a:ext cx="4252332" cy="2578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693615" y="3634404"/>
            <a:ext cx="244862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Jezdíme po celé republice.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93615" y="3926733"/>
            <a:ext cx="6606717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cs-CZ" dirty="0" smtClean="0"/>
              <a:t>Množství jednání narůstá (za 5 měsíců letošního roku stejně jako dříve za celý rok).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326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5" grpId="0">
        <p:bldAsOne/>
      </p:bldGraphic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ZDC">
    <a:dk1>
      <a:srgbClr val="002B59"/>
    </a:dk1>
    <a:lt1>
      <a:srgbClr val="FFFFFF"/>
    </a:lt1>
    <a:dk2>
      <a:srgbClr val="FF5200"/>
    </a:dk2>
    <a:lt2>
      <a:srgbClr val="FFFFFF"/>
    </a:lt2>
    <a:accent1>
      <a:srgbClr val="002B59"/>
    </a:accent1>
    <a:accent2>
      <a:srgbClr val="FF5200"/>
    </a:accent2>
    <a:accent3>
      <a:srgbClr val="00A1E0"/>
    </a:accent3>
    <a:accent4>
      <a:srgbClr val="737373"/>
    </a:accent4>
    <a:accent5>
      <a:srgbClr val="82BC00"/>
    </a:accent5>
    <a:accent6>
      <a:srgbClr val="34A49A"/>
    </a:accent6>
    <a:hlink>
      <a:srgbClr val="002B59"/>
    </a:hlink>
    <a:folHlink>
      <a:srgbClr val="73737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8DDC52BD08C74A84BD722897D47355" ma:contentTypeVersion="7" ma:contentTypeDescription="Vytvořit nový dokument" ma:contentTypeScope="" ma:versionID="0091792794118dfa8380e63db8c156dc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e50c54431dbdc2c5f53f82dc5678a903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URL" minOccurs="0"/>
                <xsd:element ref="ns2:_Source" minOccurs="0"/>
                <xsd:element ref="ns2:_RightsManagement" minOccurs="0"/>
                <xsd:element ref="ns2:_Cover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URL" ma:index="8" nillable="true" ma:displayName="Adresa 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9" nillable="true" ma:displayName="Zdroj" ma:description="Odkazy na prostředky, z nichž byl tento prostředek odvozen" ma:internalName="_Source">
      <xsd:simpleType>
        <xsd:restriction base="dms:Note"/>
      </xsd:simpleType>
    </xsd:element>
    <xsd:element name="_RightsManagement" ma:index="10" nillable="true" ma:displayName="Správa práv" ma:description="Informace o právech souvisejících s tímto prostředkem" ma:internalName="_RightsManagement">
      <xsd:simpleType>
        <xsd:restriction base="dms:Note"/>
      </xsd:simpleType>
    </xsd:element>
    <xsd:element name="_Coverage" ma:index="11" nillable="true" ma:displayName="Pokrytí" ma:description="Rozsah" ma:internalName="_Coverag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2" ma:displayName="Kategorie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_Source xmlns="http://schemas.microsoft.com/sharepoint/v3/fields" xsi:nil="true"/>
    <URL xmlns="http://schemas.microsoft.com/sharepoint/v3">
      <Url xsi:nil="true"/>
      <Description xsi:nil="true"/>
    </URL>
    <_Coverage xmlns="http://schemas.microsoft.com/sharepoint/v3/fields" xsi:nil="true"/>
    <_RightsManagemen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9611C99E-EE2E-4410-82A3-3F67F1368F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4E4B4A-762D-4788-A02B-B0D098C24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9A0DFF0E-4DB8-41B7-B56E-ED52B3911F74}">
  <ds:schemaRefs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sharepoint/v3/field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7040</TotalTime>
  <Words>1028</Words>
  <Application>Microsoft Office PowerPoint</Application>
  <PresentationFormat>Předvádění na obrazovce (16:9)</PresentationFormat>
  <Paragraphs>229</Paragraphs>
  <Slides>27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Verdana</vt:lpstr>
      <vt:lpstr>Office Theme</vt:lpstr>
      <vt:lpstr>Dobrodružství při projednání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Varianta č. 2 – pohled od ŽST Drahotuše   </vt:lpstr>
      <vt:lpstr>Varianta č. 4 – pohled od ŽST Drahotuše   </vt:lpstr>
      <vt:lpstr>Prezentace aplikace PowerPoint</vt:lpstr>
      <vt:lpstr>VRT v katastru Vražné – fialová varianta</vt:lpstr>
      <vt:lpstr>Prezentace aplikace PowerPoint</vt:lpstr>
      <vt:lpstr>Prezentace aplikace PowerPoint</vt:lpstr>
      <vt:lpstr>Prezentace aplikace PowerPoint</vt:lpstr>
      <vt:lpstr>Prezentace aplikace PowerPoint</vt:lpstr>
      <vt:lpstr>Pracovní 3D model stavby</vt:lpstr>
      <vt:lpstr>Prezentace aplikace PowerPoint</vt:lpstr>
      <vt:lpstr>Zkreslené informace o VRT</vt:lpstr>
      <vt:lpstr>Zkreslené informace o VRT</vt:lpstr>
      <vt:lpstr>Zkreslené informace o VRT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příslušné prezentace</dc:title>
  <dc:creator>Kolář Petr, Ing.</dc:creator>
  <cp:lastModifiedBy>Pinkava Marek, Ing.</cp:lastModifiedBy>
  <cp:revision>497</cp:revision>
  <dcterms:created xsi:type="dcterms:W3CDTF">2018-05-24T14:44:43Z</dcterms:created>
  <dcterms:modified xsi:type="dcterms:W3CDTF">2023-06-05T06:38:05Z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0x010100D68DDC52BD08C74A84BD722897D47355</vt:lpwstr>
  </property>
</Properties>
</file>