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825" r:id="rId5"/>
    <p:sldId id="937" r:id="rId6"/>
    <p:sldId id="900" r:id="rId7"/>
    <p:sldId id="936" r:id="rId8"/>
    <p:sldId id="930" r:id="rId9"/>
    <p:sldId id="903" r:id="rId10"/>
    <p:sldId id="904" r:id="rId11"/>
    <p:sldId id="933" r:id="rId12"/>
    <p:sldId id="935" r:id="rId13"/>
    <p:sldId id="905" r:id="rId14"/>
    <p:sldId id="939" r:id="rId15"/>
    <p:sldId id="806" r:id="rId16"/>
  </p:sldIdLst>
  <p:sldSz cx="12192000" cy="6858000"/>
  <p:notesSz cx="6797675" cy="9926638"/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orient="horz" pos="364" userDrawn="1">
          <p15:clr>
            <a:srgbClr val="A4A3A4"/>
          </p15:clr>
        </p15:guide>
        <p15:guide id="3" orient="horz" pos="5500" userDrawn="1">
          <p15:clr>
            <a:srgbClr val="A4A3A4"/>
          </p15:clr>
        </p15:guide>
        <p15:guide id="5" orient="horz" pos="5096" userDrawn="1">
          <p15:clr>
            <a:srgbClr val="A4A3A4"/>
          </p15:clr>
        </p15:guide>
        <p15:guide id="6" orient="horz" pos="1275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17" userDrawn="1">
          <p15:clr>
            <a:srgbClr val="A4A3A4"/>
          </p15:clr>
        </p15:guide>
        <p15:guide id="9" pos="7268" userDrawn="1">
          <p15:clr>
            <a:srgbClr val="A4A3A4"/>
          </p15:clr>
        </p15:guide>
        <p15:guide id="10" pos="2732" userDrawn="1">
          <p15:clr>
            <a:srgbClr val="A4A3A4"/>
          </p15:clr>
        </p15:guide>
        <p15:guide id="11" pos="4948" userDrawn="1">
          <p15:clr>
            <a:srgbClr val="A4A3A4"/>
          </p15:clr>
        </p15:guide>
        <p15:guide id="12" pos="5152" userDrawn="1">
          <p15:clr>
            <a:srgbClr val="A4A3A4"/>
          </p15:clr>
        </p15:guide>
        <p15:guide id="13" pos="3727" userDrawn="1">
          <p15:clr>
            <a:srgbClr val="A4A3A4"/>
          </p15:clr>
        </p15:guide>
        <p15:guide id="14" pos="3945" userDrawn="1">
          <p15:clr>
            <a:srgbClr val="A4A3A4"/>
          </p15:clr>
        </p15:guide>
        <p15:guide id="15" pos="2528" userDrawn="1">
          <p15:clr>
            <a:srgbClr val="A4A3A4"/>
          </p15:clr>
        </p15:guide>
        <p15:guide id="16" orient="horz" pos="4592" userDrawn="1">
          <p15:clr>
            <a:srgbClr val="A4A3A4"/>
          </p15:clr>
        </p15:guide>
        <p15:guide id="17" orient="horz" pos="2160" userDrawn="1">
          <p15:clr>
            <a:srgbClr val="A4A3A4"/>
          </p15:clr>
        </p15:guide>
        <p15:guide id="18" orient="horz" pos="273" userDrawn="1">
          <p15:clr>
            <a:srgbClr val="A4A3A4"/>
          </p15:clr>
        </p15:guide>
        <p15:guide id="19" orient="horz" pos="4125" userDrawn="1">
          <p15:clr>
            <a:srgbClr val="A4A3A4"/>
          </p15:clr>
        </p15:guide>
        <p15:guide id="20" orient="horz" pos="3823" userDrawn="1">
          <p15:clr>
            <a:srgbClr val="A4A3A4"/>
          </p15:clr>
        </p15:guide>
        <p15:guide id="21" orient="horz" pos="951" userDrawn="1">
          <p15:clr>
            <a:srgbClr val="A4A3A4"/>
          </p15:clr>
        </p15:guide>
        <p15:guide id="22" orient="horz" pos="34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málková Kateřina, Ing." initials="ŠKI" lastIdx="2" clrIdx="0">
    <p:extLst>
      <p:ext uri="{19B8F6BF-5375-455C-9EA6-DF929625EA0E}">
        <p15:presenceInfo xmlns:p15="http://schemas.microsoft.com/office/powerpoint/2012/main" userId="S-1-5-21-3656830906-3839017365-80349702-348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00"/>
    <a:srgbClr val="F35003"/>
    <a:srgbClr val="002B59"/>
    <a:srgbClr val="FFFFFF"/>
    <a:srgbClr val="00A1E0"/>
    <a:srgbClr val="B7B8BA"/>
    <a:srgbClr val="A71246"/>
    <a:srgbClr val="73AA0A"/>
    <a:srgbClr val="FDBB00"/>
    <a:srgbClr val="82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6475" autoAdjust="0"/>
  </p:normalViewPr>
  <p:slideViewPr>
    <p:cSldViewPr snapToGrid="0">
      <p:cViewPr varScale="1">
        <p:scale>
          <a:sx n="66" d="100"/>
          <a:sy n="66" d="100"/>
        </p:scale>
        <p:origin x="492" y="32"/>
      </p:cViewPr>
      <p:guideLst>
        <p:guide orient="horz" pos="2880"/>
        <p:guide orient="horz" pos="364"/>
        <p:guide orient="horz" pos="5500"/>
        <p:guide orient="horz" pos="5096"/>
        <p:guide orient="horz" pos="1275"/>
        <p:guide pos="3840"/>
        <p:guide pos="417"/>
        <p:guide pos="7268"/>
        <p:guide pos="2732"/>
        <p:guide pos="4948"/>
        <p:guide pos="5152"/>
        <p:guide pos="3727"/>
        <p:guide pos="3945"/>
        <p:guide pos="2528"/>
        <p:guide orient="horz" pos="4592"/>
        <p:guide orient="horz" pos="2160"/>
        <p:guide orient="horz" pos="273"/>
        <p:guide orient="horz" pos="4125"/>
        <p:guide orient="horz" pos="3823"/>
        <p:guide orient="horz" pos="951"/>
        <p:guide orient="horz" pos="3444"/>
      </p:guideLst>
    </p:cSldViewPr>
  </p:slideViewPr>
  <p:outlineViewPr>
    <p:cViewPr>
      <p:scale>
        <a:sx n="33" d="100"/>
        <a:sy n="33" d="100"/>
      </p:scale>
      <p:origin x="0" y="6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02.06.2023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87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23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341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3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bg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bg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563641"/>
            <a:ext cx="3507232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01" y="576001"/>
            <a:ext cx="2284897" cy="8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10875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7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7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7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8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62519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0"/>
            <a:ext cx="12195788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7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25" y="5554804"/>
            <a:ext cx="10875433" cy="496425"/>
          </a:xfrm>
        </p:spPr>
        <p:txBody>
          <a:bodyPr/>
          <a:lstStyle>
            <a:lvl1pPr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9" name="Picture 8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695451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Picture 13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24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tx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tx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25" y="357191"/>
            <a:ext cx="10875433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25" y="1509717"/>
            <a:ext cx="10875433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73"/>
            <a:ext cx="1212619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381" y="6327373"/>
            <a:ext cx="7656928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41" y="6327373"/>
            <a:ext cx="641417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67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Picture 6" descr="logo-zapati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320"/>
        </a:spcBef>
        <a:buClr>
          <a:schemeClr val="tx2"/>
        </a:buClr>
        <a:buFont typeface="Verdana" pitchFamily="34" charset="0"/>
        <a:buChar char="—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15980" indent="-335992" algn="l" defTabSz="1219170" rtl="0" eaLnBrk="1" latinLnBrk="0" hangingPunct="1">
        <a:spcBef>
          <a:spcPts val="320"/>
        </a:spcBef>
        <a:buClrTx/>
        <a:buFont typeface="Verdana" pitchFamily="34" charset="0"/>
        <a:buChar char="—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51971" indent="-335992" algn="l" defTabSz="1219170" rtl="0" eaLnBrk="1" latinLnBrk="0" hangingPunct="1">
        <a:spcBef>
          <a:spcPct val="20000"/>
        </a:spcBef>
        <a:buFont typeface="Verdana" pitchFamily="34" charset="0"/>
        <a:buChar char="—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487963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775956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063948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51941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639934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27927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orient="horz" pos="4592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45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5"/>
          <p:cNvSpPr>
            <a:spLocks noGrp="1"/>
          </p:cNvSpPr>
          <p:nvPr>
            <p:ph type="ctrTitle"/>
          </p:nvPr>
        </p:nvSpPr>
        <p:spPr>
          <a:xfrm>
            <a:off x="662525" y="3957621"/>
            <a:ext cx="11407558" cy="1134144"/>
          </a:xfrm>
        </p:spPr>
        <p:txBody>
          <a:bodyPr/>
          <a:lstStyle/>
          <a:p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 </a:t>
            </a:r>
            <a:r>
              <a:rPr lang="cs-CZ" dirty="0"/>
              <a:t>VRT a udržitelný rozvoj regionů</a:t>
            </a:r>
            <a:endParaRPr lang="cs-CZ" sz="3730" dirty="0"/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Červen 2023</a:t>
            </a:r>
            <a:endParaRPr lang="cs-CZ" dirty="0"/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62525" y="5571271"/>
            <a:ext cx="10875433" cy="756099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Ing. Martin Švehlík</a:t>
            </a:r>
          </a:p>
          <a:p>
            <a:pPr marL="0" lvl="1" indent="0">
              <a:buNone/>
            </a:pPr>
            <a:r>
              <a:rPr lang="cs-CZ" dirty="0" smtClean="0"/>
              <a:t>náměstek ředitele pro rozvoj, Stavební správa vysokorychlostních tratí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6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7" name="Nadpis 5"/>
          <p:cNvSpPr txBox="1">
            <a:spLocks/>
          </p:cNvSpPr>
          <p:nvPr/>
        </p:nvSpPr>
        <p:spPr>
          <a:xfrm>
            <a:off x="662525" y="359999"/>
            <a:ext cx="10875433" cy="80071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VRT a územní rozvoj</a:t>
            </a:r>
            <a:endParaRPr lang="cs-CZ" dirty="0"/>
          </a:p>
        </p:txBody>
      </p:sp>
      <p:sp>
        <p:nvSpPr>
          <p:cNvPr id="8" name="Zástupný symbol pro obsah 1"/>
          <p:cNvSpPr>
            <a:spLocks noGrp="1"/>
          </p:cNvSpPr>
          <p:nvPr>
            <p:ph idx="1"/>
          </p:nvPr>
        </p:nvSpPr>
        <p:spPr>
          <a:xfrm>
            <a:off x="388205" y="1160711"/>
            <a:ext cx="3240519" cy="510650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dirty="0" smtClean="0"/>
              <a:t>Poznatky </a:t>
            </a:r>
            <a:r>
              <a:rPr lang="cs-CZ" sz="1400" dirty="0"/>
              <a:t>ze </a:t>
            </a:r>
            <a:r>
              <a:rPr lang="cs-CZ" sz="1400" dirty="0" smtClean="0"/>
              <a:t>zahraničí poukazují </a:t>
            </a:r>
            <a:r>
              <a:rPr lang="cs-CZ" sz="1400" dirty="0" smtClean="0"/>
              <a:t>na </a:t>
            </a:r>
            <a:r>
              <a:rPr lang="cs-CZ" sz="1400" b="1" dirty="0" smtClean="0"/>
              <a:t>rozhodující </a:t>
            </a:r>
            <a:r>
              <a:rPr lang="cs-CZ" sz="1400" b="1" dirty="0" smtClean="0"/>
              <a:t>vliv </a:t>
            </a:r>
            <a:r>
              <a:rPr lang="cs-CZ" sz="1400" b="1" dirty="0"/>
              <a:t>místních samospráv</a:t>
            </a:r>
            <a:r>
              <a:rPr lang="cs-CZ" sz="1400" dirty="0"/>
              <a:t> </a:t>
            </a:r>
            <a:r>
              <a:rPr lang="cs-CZ" sz="1400" dirty="0" smtClean="0"/>
              <a:t>na budoucí </a:t>
            </a:r>
            <a:r>
              <a:rPr lang="cs-CZ" sz="1400" dirty="0"/>
              <a:t>rozvoj </a:t>
            </a:r>
            <a:r>
              <a:rPr lang="cs-CZ" sz="1400" dirty="0" smtClean="0"/>
              <a:t>v okolí </a:t>
            </a:r>
            <a:r>
              <a:rPr lang="cs-CZ" sz="1400" dirty="0"/>
              <a:t>VRT</a:t>
            </a:r>
            <a:r>
              <a:rPr lang="cs-CZ" sz="14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dirty="0" smtClean="0"/>
              <a:t>VRT </a:t>
            </a:r>
            <a:r>
              <a:rPr lang="cs-CZ" sz="1400" dirty="0"/>
              <a:t>představuje </a:t>
            </a:r>
            <a:r>
              <a:rPr lang="cs-CZ" sz="1400" b="1" dirty="0"/>
              <a:t>příležitost ke stimulaci hospodářského růstu</a:t>
            </a:r>
            <a:r>
              <a:rPr lang="cs-CZ" sz="1400" dirty="0"/>
              <a:t>. </a:t>
            </a:r>
            <a:endParaRPr lang="cs-CZ" sz="1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dirty="0" smtClean="0"/>
              <a:t>Samotná </a:t>
            </a:r>
            <a:r>
              <a:rPr lang="cs-CZ" sz="1400" dirty="0"/>
              <a:t>investice do VRT nezaručí </a:t>
            </a:r>
            <a:r>
              <a:rPr lang="cs-CZ" sz="1400" b="1" dirty="0"/>
              <a:t>maximální přínosy</a:t>
            </a:r>
            <a:r>
              <a:rPr lang="cs-CZ" sz="1400" dirty="0"/>
              <a:t>. </a:t>
            </a:r>
            <a:endParaRPr lang="cs-CZ" sz="1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dirty="0" smtClean="0"/>
              <a:t>Ty </a:t>
            </a:r>
            <a:r>
              <a:rPr lang="cs-CZ" sz="1400" dirty="0" smtClean="0"/>
              <a:t>lze </a:t>
            </a:r>
            <a:r>
              <a:rPr lang="cs-CZ" sz="1400" dirty="0"/>
              <a:t>výrazně zvýšit kladným přístupem místní samosprávy </a:t>
            </a:r>
            <a:r>
              <a:rPr lang="cs-CZ" sz="1400" dirty="0" smtClean="0"/>
              <a:t>a </a:t>
            </a:r>
            <a:r>
              <a:rPr lang="cs-CZ" sz="1400" b="1" dirty="0" smtClean="0"/>
              <a:t>nastavením </a:t>
            </a:r>
            <a:r>
              <a:rPr lang="cs-CZ" sz="1400" b="1" dirty="0"/>
              <a:t>podmínek pro podnikání </a:t>
            </a:r>
            <a:r>
              <a:rPr lang="cs-CZ" sz="1400" b="1" dirty="0" smtClean="0"/>
              <a:t>a výstavbu.</a:t>
            </a:r>
            <a:endParaRPr lang="cs-CZ" sz="1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dirty="0" smtClean="0"/>
              <a:t>Samosprávy </a:t>
            </a:r>
            <a:r>
              <a:rPr lang="cs-CZ" sz="1400" dirty="0"/>
              <a:t>mohou ovlivnit </a:t>
            </a:r>
            <a:r>
              <a:rPr lang="cs-CZ" sz="1400" b="1" dirty="0"/>
              <a:t>budoucí rozvoj </a:t>
            </a:r>
            <a:r>
              <a:rPr lang="cs-CZ" sz="1400" b="1" dirty="0" smtClean="0"/>
              <a:t>v okolí </a:t>
            </a:r>
            <a:r>
              <a:rPr lang="cs-CZ" sz="1400" b="1" dirty="0"/>
              <a:t>terminálů </a:t>
            </a:r>
            <a:r>
              <a:rPr lang="cs-CZ" sz="1400" dirty="0"/>
              <a:t>zejména nástroji územního </a:t>
            </a:r>
            <a:r>
              <a:rPr lang="cs-CZ" sz="1400" dirty="0" smtClean="0"/>
              <a:t>plánování.</a:t>
            </a: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044" y="1160711"/>
            <a:ext cx="7651254" cy="49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6583" y="768371"/>
            <a:ext cx="9267079" cy="6089629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rostorový kontext návrhu VRT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6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26078" y="1509712"/>
            <a:ext cx="7011879" cy="2795588"/>
          </a:xfrm>
        </p:spPr>
        <p:txBody>
          <a:bodyPr/>
          <a:lstStyle/>
          <a:p>
            <a:pPr marL="335992" lvl="1" indent="0">
              <a:buNone/>
            </a:pPr>
            <a:r>
              <a:rPr lang="cs-CZ" dirty="0" smtClean="0"/>
              <a:t>Ing. Martin </a:t>
            </a:r>
            <a:r>
              <a:rPr lang="cs-CZ" dirty="0"/>
              <a:t>Švehlík</a:t>
            </a:r>
          </a:p>
          <a:p>
            <a:pPr marL="671983" lvl="2" indent="0">
              <a:spcAft>
                <a:spcPts val="1200"/>
              </a:spcAft>
              <a:buNone/>
            </a:pPr>
            <a:r>
              <a:rPr lang="cs-CZ" dirty="0" smtClean="0"/>
              <a:t>Náměstek ředitele </a:t>
            </a:r>
            <a:r>
              <a:rPr lang="cs-CZ" dirty="0"/>
              <a:t>stavební správy vysokorychlostních tratí</a:t>
            </a:r>
          </a:p>
          <a:p>
            <a:pPr marL="671983" lvl="2" indent="0">
              <a:buNone/>
            </a:pPr>
            <a:r>
              <a:rPr lang="cs-CZ" dirty="0"/>
              <a:t>www.spravazeleznic.cz/vrt</a:t>
            </a:r>
          </a:p>
          <a:p>
            <a:pPr marL="671983" lvl="2" indent="0">
              <a:buNone/>
            </a:pPr>
            <a:r>
              <a:rPr lang="cs-CZ" dirty="0"/>
              <a:t>vrt@spravazeleznic.cz</a:t>
            </a:r>
          </a:p>
          <a:p>
            <a:pPr marL="671983" lvl="2" indent="0">
              <a:buNone/>
            </a:pPr>
            <a:r>
              <a:rPr lang="cs-CZ" dirty="0"/>
              <a:t>Vysokorychlostní tratě ČR</a:t>
            </a:r>
          </a:p>
          <a:p>
            <a:pPr marL="671983" lvl="2" indent="0">
              <a:buNone/>
            </a:pPr>
            <a:endParaRPr lang="cs-CZ" dirty="0"/>
          </a:p>
          <a:p>
            <a:pPr marL="671983" lvl="2" indent="0">
              <a:buNone/>
            </a:pP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www.spravazeleznic.cz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železnic, 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  <p:pic>
        <p:nvPicPr>
          <p:cNvPr id="1026" name="Picture 2" descr="logo-facebook.png | Fly by butterfl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940" y="2758939"/>
            <a:ext cx="378558" cy="3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Motivace, vize, cíle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62525" y="1119741"/>
            <a:ext cx="10860519" cy="68194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cs-CZ" sz="2000" b="1" dirty="0" smtClean="0"/>
              <a:t>„</a:t>
            </a:r>
            <a:r>
              <a:rPr lang="cs-CZ" sz="2000" b="1" i="1" dirty="0" smtClean="0"/>
              <a:t>Silnice </a:t>
            </a:r>
            <a:r>
              <a:rPr lang="cs-CZ" sz="2000" b="1" i="1" dirty="0"/>
              <a:t>a železnice, to jsou tepny, jimiž probíhá život státního </a:t>
            </a:r>
            <a:r>
              <a:rPr lang="cs-CZ" sz="2000" b="1" i="1" dirty="0" smtClean="0"/>
              <a:t>tělesa“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sz="1600" i="1" dirty="0" smtClean="0"/>
              <a:t>Tomáš Baťa</a:t>
            </a:r>
            <a:endParaRPr lang="cs-CZ" sz="1600" i="1" dirty="0"/>
          </a:p>
          <a:p>
            <a:pPr>
              <a:spcBef>
                <a:spcPts val="1200"/>
              </a:spcBef>
            </a:pPr>
            <a:endParaRPr 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25" y="1888474"/>
            <a:ext cx="10860519" cy="43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4" b="21562"/>
          <a:stretch/>
        </p:blipFill>
        <p:spPr>
          <a:xfrm>
            <a:off x="9806224" y="2395595"/>
            <a:ext cx="1569993" cy="23317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535182" y="5702510"/>
            <a:ext cx="1502983" cy="71439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VRT jako část moderní </a:t>
            </a:r>
            <a:r>
              <a:rPr lang="cs-CZ" dirty="0"/>
              <a:t>a </a:t>
            </a:r>
            <a:r>
              <a:rPr lang="cs-CZ" dirty="0" smtClean="0"/>
              <a:t>dostupné </a:t>
            </a:r>
            <a:r>
              <a:rPr lang="cs-CZ" dirty="0"/>
              <a:t>železnice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60" r="915" b="8105"/>
          <a:stretch/>
        </p:blipFill>
        <p:spPr>
          <a:xfrm>
            <a:off x="2712720" y="890436"/>
            <a:ext cx="9479283" cy="596933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>
          <a:xfrm>
            <a:off x="10896542" y="6327374"/>
            <a:ext cx="641417" cy="221071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11" name="Zástupný symbol pro obsah 10"/>
          <p:cNvSpPr txBox="1">
            <a:spLocks/>
          </p:cNvSpPr>
          <p:nvPr/>
        </p:nvSpPr>
        <p:spPr>
          <a:xfrm>
            <a:off x="574548" y="1350521"/>
            <a:ext cx="2226149" cy="47870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189" indent="-457189" algn="l" defTabSz="1219170" rtl="0" eaLnBrk="1" latinLnBrk="0" hangingPunct="1">
              <a:spcBef>
                <a:spcPts val="320"/>
              </a:spcBef>
              <a:buClr>
                <a:schemeClr val="tx2"/>
              </a:buClr>
              <a:buFont typeface="Verdana" pitchFamily="34" charset="0"/>
              <a:buChar char="—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5980" indent="-335992" algn="l" defTabSz="1219170" rtl="0" eaLnBrk="1" latinLnBrk="0" hangingPunct="1">
              <a:spcBef>
                <a:spcPts val="320"/>
              </a:spcBef>
              <a:buClrTx/>
              <a:buFont typeface="Verdana" pitchFamily="34" charset="0"/>
              <a:buChar char="—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1971" indent="-335992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7963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5956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3948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51941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9934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7927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200" b="1" dirty="0">
                <a:solidFill>
                  <a:srgbClr val="FF5200"/>
                </a:solidFill>
              </a:rPr>
              <a:t>dostupnost rychlé dopravy pro minimálně 75 % obyvatel </a:t>
            </a:r>
            <a:r>
              <a:rPr lang="cs-CZ" sz="1200" b="1" dirty="0" smtClean="0">
                <a:solidFill>
                  <a:srgbClr val="FF5200"/>
                </a:solidFill>
              </a:rPr>
              <a:t>ČR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200" b="1" dirty="0"/>
              <a:t>s</a:t>
            </a:r>
            <a:r>
              <a:rPr lang="cs-CZ" sz="1200" b="1" dirty="0" smtClean="0"/>
              <a:t>pojení krajských </a:t>
            </a:r>
            <a:r>
              <a:rPr lang="cs-CZ" sz="1200" b="1" dirty="0"/>
              <a:t>měst z Prahy do 2 </a:t>
            </a:r>
            <a:r>
              <a:rPr lang="cs-CZ" sz="1200" b="1" dirty="0" smtClean="0"/>
              <a:t>hodin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200" b="1" dirty="0"/>
              <a:t>Rychlá spojení </a:t>
            </a:r>
            <a:r>
              <a:rPr lang="cs-CZ" sz="1200" dirty="0"/>
              <a:t>(RS) jsou </a:t>
            </a:r>
            <a:r>
              <a:rPr lang="cs-CZ" sz="1200" b="1" dirty="0"/>
              <a:t>provozně-infrastrukturní systém rychlé železnice</a:t>
            </a:r>
            <a:r>
              <a:rPr lang="cs-CZ" sz="1200" dirty="0"/>
              <a:t> </a:t>
            </a:r>
            <a:r>
              <a:rPr lang="cs-CZ" sz="1200" dirty="0" smtClean="0"/>
              <a:t>zahrnující </a:t>
            </a:r>
            <a:r>
              <a:rPr lang="cs-CZ" sz="1200" dirty="0"/>
              <a:t>novostavby vysokorychlostních </a:t>
            </a:r>
            <a:r>
              <a:rPr lang="cs-CZ" sz="1200" dirty="0" smtClean="0"/>
              <a:t>tratí a </a:t>
            </a:r>
            <a:r>
              <a:rPr lang="cs-CZ" sz="1200" dirty="0"/>
              <a:t> modernizované konvenční tratě vyšších parametrů včetně vozidlového parku a provozního konceptu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400" dirty="0"/>
          </a:p>
          <a:p>
            <a:endParaRPr lang="cs-CZ" sz="1400" dirty="0"/>
          </a:p>
          <a:p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1062469" y="854280"/>
            <a:ext cx="1048512" cy="23412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Udržitelný rozvoj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370" y="6061416"/>
            <a:ext cx="851195" cy="169277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zdroj</a:t>
            </a:r>
            <a:r>
              <a:rPr lang="cs-CZ" sz="1100" dirty="0">
                <a:solidFill>
                  <a:srgbClr val="00B0F0"/>
                </a:solidFill>
              </a:rPr>
              <a:t>: </a:t>
            </a:r>
            <a:r>
              <a:rPr lang="cs-CZ" sz="1100" dirty="0">
                <a:solidFill>
                  <a:schemeClr val="bg1"/>
                </a:solidFill>
              </a:rPr>
              <a:t>SNCF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62525" y="1160712"/>
            <a:ext cx="10746693" cy="237219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sz="1600" dirty="0"/>
              <a:t>Udržitelný rozvoj </a:t>
            </a:r>
            <a:r>
              <a:rPr lang="cs-CZ" sz="1600" dirty="0" smtClean="0"/>
              <a:t>nebere </a:t>
            </a:r>
            <a:r>
              <a:rPr lang="cs-CZ" sz="1600" dirty="0"/>
              <a:t>v potaz pouze </a:t>
            </a:r>
            <a:r>
              <a:rPr lang="cs-CZ" sz="1600" b="1" dirty="0"/>
              <a:t>ekonomický růst</a:t>
            </a:r>
            <a:r>
              <a:rPr lang="cs-CZ" sz="1600" dirty="0"/>
              <a:t>, ale i </a:t>
            </a:r>
            <a:r>
              <a:rPr lang="cs-CZ" sz="1600" b="1" dirty="0"/>
              <a:t>společenské hodnoty a přírodní bohatství</a:t>
            </a:r>
            <a:r>
              <a:rPr lang="cs-CZ" sz="1600" dirty="0"/>
              <a:t>. </a:t>
            </a:r>
            <a:endParaRPr lang="cs-CZ" sz="1600" dirty="0" smtClean="0"/>
          </a:p>
          <a:p>
            <a:pPr>
              <a:spcBef>
                <a:spcPts val="1200"/>
              </a:spcBef>
            </a:pPr>
            <a:r>
              <a:rPr lang="cs-CZ" sz="1600" dirty="0" smtClean="0"/>
              <a:t>Ústřední </a:t>
            </a:r>
            <a:r>
              <a:rPr lang="cs-CZ" sz="1600" dirty="0"/>
              <a:t>otázkou proto je jak uchovat </a:t>
            </a:r>
            <a:r>
              <a:rPr lang="cs-CZ" sz="1600" b="1" dirty="0"/>
              <a:t>kvalitu života</a:t>
            </a:r>
            <a:r>
              <a:rPr lang="cs-CZ" sz="1600" dirty="0"/>
              <a:t> a zajistit potřeby současných generací, aniž by bylo ohroženo naplnění potřeb budoucích generací a jiných lidí. </a:t>
            </a:r>
            <a:endParaRPr lang="cs-CZ" sz="1600" dirty="0" smtClean="0"/>
          </a:p>
          <a:p>
            <a:pPr>
              <a:spcBef>
                <a:spcPts val="1200"/>
              </a:spcBef>
            </a:pPr>
            <a:r>
              <a:rPr lang="cs-CZ" sz="1600" dirty="0" smtClean="0"/>
              <a:t>Stojí </a:t>
            </a:r>
            <a:r>
              <a:rPr lang="cs-CZ" sz="1600" dirty="0"/>
              <a:t>na pochopení, že </a:t>
            </a:r>
            <a:r>
              <a:rPr lang="cs-CZ" sz="1600" b="1" dirty="0"/>
              <a:t>sociální, environmentální a ekonomický</a:t>
            </a:r>
            <a:r>
              <a:rPr lang="cs-CZ" sz="1600" dirty="0"/>
              <a:t> pilíř společnosti jsou úzce propojeny a že nelze jeden z nich upřednostnit na úkor ostatních.</a:t>
            </a:r>
          </a:p>
          <a:p>
            <a:pPr>
              <a:spcBef>
                <a:spcPts val="1200"/>
              </a:spcBef>
            </a:pPr>
            <a:endParaRPr lang="cs-CZ" sz="1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69" y="3180813"/>
            <a:ext cx="10367249" cy="314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spravazeleznic.cz/documents/50004227/119017001/Obr.+2+%C3%9Aspora+emis%C3%AD.jpg/7a362598-05d4-402a-b0ef-f1b5edca1f3d?t=16100067927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270" y="3386538"/>
            <a:ext cx="6464490" cy="316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Udržitelná doprava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62524" y="1160712"/>
            <a:ext cx="4117293" cy="406155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b="1" dirty="0" smtClean="0"/>
              <a:t>Rychlovlaky</a:t>
            </a:r>
            <a:r>
              <a:rPr lang="cs-CZ" sz="1600" dirty="0" smtClean="0"/>
              <a:t> jsou </a:t>
            </a:r>
            <a:r>
              <a:rPr lang="cs-CZ" sz="1600" b="1" dirty="0" smtClean="0"/>
              <a:t>nejekologičtějším </a:t>
            </a:r>
            <a:r>
              <a:rPr lang="cs-CZ" sz="1600" b="1" dirty="0"/>
              <a:t>dopravním prostředkem</a:t>
            </a:r>
            <a:r>
              <a:rPr lang="cs-CZ" sz="1600" dirty="0"/>
              <a:t>, který vítězí nejen </a:t>
            </a:r>
            <a:r>
              <a:rPr lang="cs-CZ" sz="1600" dirty="0" smtClean="0"/>
              <a:t>v porovnání s automobilovou</a:t>
            </a:r>
            <a:r>
              <a:rPr lang="cs-CZ" sz="1600" dirty="0"/>
              <a:t>, ale také leteckou dopravou. </a:t>
            </a:r>
            <a:endParaRPr lang="cs-CZ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Rychlovlaky </a:t>
            </a:r>
            <a:r>
              <a:rPr lang="cs-CZ" sz="1600" dirty="0"/>
              <a:t>jsou zároveň </a:t>
            </a:r>
            <a:r>
              <a:rPr lang="cs-CZ" sz="1600" b="1" dirty="0"/>
              <a:t>velmi efektivním dopravním prostředkem</a:t>
            </a:r>
            <a:r>
              <a:rPr lang="cs-CZ" sz="1600" dirty="0"/>
              <a:t>, protože za jeden den dokáží přepravit více cestujících, než stávající spoje. </a:t>
            </a:r>
            <a:endParaRPr lang="cs-CZ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Rychlovlak </a:t>
            </a:r>
            <a:r>
              <a:rPr lang="cs-CZ" sz="1600" b="1" dirty="0" smtClean="0"/>
              <a:t>spotřebuje </a:t>
            </a:r>
            <a:r>
              <a:rPr lang="cs-CZ" sz="1600" dirty="0" smtClean="0"/>
              <a:t>na</a:t>
            </a:r>
            <a:r>
              <a:rPr lang="cs-CZ" sz="1600" b="1" dirty="0" smtClean="0"/>
              <a:t> </a:t>
            </a:r>
            <a:r>
              <a:rPr lang="cs-CZ" sz="1600" dirty="0" smtClean="0"/>
              <a:t>přepravu jednoho cestujícího až</a:t>
            </a:r>
            <a:r>
              <a:rPr lang="cs-CZ" sz="1600" b="1" dirty="0" smtClean="0"/>
              <a:t> sedmkrát méně energie </a:t>
            </a:r>
            <a:r>
              <a:rPr lang="cs-CZ" sz="1600" dirty="0" smtClean="0"/>
              <a:t>než auto nebo letadlo.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Kolik </a:t>
            </a:r>
            <a:r>
              <a:rPr lang="cs-CZ" sz="1600" dirty="0"/>
              <a:t>škodlivin a skleníkových plynů zmizí z ovzduší poté, co v Česku spustíme vysokorychlostní železnice? Budou to desítky tisíc tun ročně.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2050" name="Picture 2" descr="https://www.spravazeleznic.cz/documents/50004227/119017001/Obr.+3+Vzorov%C3%BD+%C5%99ez.png/ce746eb2-ea36-4a10-b16e-0fd8c6cf9e38?t=1610006793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72" y="429272"/>
            <a:ext cx="6210885" cy="24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5553456" y="3069634"/>
            <a:ext cx="4206240" cy="206068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výstavby </a:t>
            </a:r>
            <a:r>
              <a:rPr lang="cs-CZ" dirty="0" smtClean="0"/>
              <a:t>VRT v ČR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697536" y="909599"/>
            <a:ext cx="447939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Strategická fáze 2014 až 2018</a:t>
            </a: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Dopravní politika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u="sng" dirty="0"/>
              <a:t>Politika územního rozvoje ČR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Program rozvoje RS v ČR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Územní a technická studie</a:t>
            </a:r>
          </a:p>
          <a:p>
            <a:pPr>
              <a:spcBef>
                <a:spcPts val="3000"/>
              </a:spcBef>
            </a:pPr>
            <a:r>
              <a:rPr lang="cs-CZ" sz="1200" b="1" dirty="0"/>
              <a:t>Před-investiční fáze 2018 až </a:t>
            </a:r>
            <a:r>
              <a:rPr lang="cs-CZ" sz="1200" b="1" dirty="0" smtClean="0"/>
              <a:t>2022</a:t>
            </a: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Studie proveditelnosti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Schválení investice (CK MD ČR)</a:t>
            </a:r>
          </a:p>
          <a:p>
            <a:pPr>
              <a:spcBef>
                <a:spcPts val="3000"/>
              </a:spcBef>
            </a:pPr>
            <a:r>
              <a:rPr lang="cs-CZ" sz="1200" b="1" dirty="0"/>
              <a:t>Územní </a:t>
            </a:r>
            <a:r>
              <a:rPr lang="cs-CZ" sz="1200" b="1" dirty="0" smtClean="0"/>
              <a:t>plánování 2022 až 2024 </a:t>
            </a:r>
            <a:endParaRPr lang="cs-CZ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SEA a veřejné projednání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u="sng" dirty="0"/>
              <a:t>Aktualizace zásad územního rozvoje kraje</a:t>
            </a:r>
          </a:p>
          <a:p>
            <a:pPr>
              <a:spcBef>
                <a:spcPts val="3000"/>
              </a:spcBef>
            </a:pPr>
            <a:r>
              <a:rPr lang="cs-CZ" sz="1200" b="1" dirty="0" smtClean="0"/>
              <a:t>EIA, před-projektová příprava, 2023 až 2024</a:t>
            </a:r>
            <a:endParaRPr lang="cs-CZ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EIA a veřejné projednání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Dokumentace pro územní 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Vydání územního </a:t>
            </a:r>
            <a:r>
              <a:rPr lang="cs-CZ" sz="1200" dirty="0" smtClean="0"/>
              <a:t>rozhodnutí </a:t>
            </a:r>
          </a:p>
          <a:p>
            <a:pPr>
              <a:spcBef>
                <a:spcPts val="3000"/>
              </a:spcBef>
            </a:pPr>
            <a:r>
              <a:rPr lang="cs-CZ" sz="1200" b="1" dirty="0" smtClean="0"/>
              <a:t>Povolení záměru 2024 až 2026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1200" dirty="0" smtClean="0"/>
              <a:t>Projektová dokumentace</a:t>
            </a:r>
            <a:endParaRPr lang="cs-CZ" sz="12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1200" dirty="0"/>
              <a:t>Majetkoprávní vypořádání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1200" dirty="0" smtClean="0"/>
              <a:t>Vydání povolení záměru</a:t>
            </a:r>
            <a:endParaRPr lang="cs-CZ" sz="1200" dirty="0"/>
          </a:p>
        </p:txBody>
      </p:sp>
      <p:sp>
        <p:nvSpPr>
          <p:cNvPr id="9" name="Šipka dolů 8"/>
          <p:cNvSpPr/>
          <p:nvPr/>
        </p:nvSpPr>
        <p:spPr>
          <a:xfrm>
            <a:off x="6096000" y="1959768"/>
            <a:ext cx="245533" cy="310810"/>
          </a:xfrm>
          <a:prstGeom prst="downArrow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12" name="Šipka dolů 11"/>
          <p:cNvSpPr/>
          <p:nvPr/>
        </p:nvSpPr>
        <p:spPr>
          <a:xfrm>
            <a:off x="6095999" y="2838626"/>
            <a:ext cx="245533" cy="310810"/>
          </a:xfrm>
          <a:prstGeom prst="downArrow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13" name="Šipka dolů 12"/>
          <p:cNvSpPr/>
          <p:nvPr/>
        </p:nvSpPr>
        <p:spPr>
          <a:xfrm>
            <a:off x="6095999" y="3821529"/>
            <a:ext cx="245533" cy="310810"/>
          </a:xfrm>
          <a:prstGeom prst="downArrow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14" name="Šipka dolů 13"/>
          <p:cNvSpPr/>
          <p:nvPr/>
        </p:nvSpPr>
        <p:spPr>
          <a:xfrm>
            <a:off x="6095998" y="4943746"/>
            <a:ext cx="245533" cy="310810"/>
          </a:xfrm>
          <a:prstGeom prst="downArrow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19" y="2494033"/>
            <a:ext cx="2700000" cy="1864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319" y="4468073"/>
            <a:ext cx="2713648" cy="1848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319" y="971611"/>
            <a:ext cx="2708191" cy="1412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Přímá spojnice 2"/>
          <p:cNvCxnSpPr/>
          <p:nvPr/>
        </p:nvCxnSpPr>
        <p:spPr>
          <a:xfrm>
            <a:off x="5756577" y="4635304"/>
            <a:ext cx="3167967" cy="272220"/>
          </a:xfrm>
          <a:prstGeom prst="line">
            <a:avLst/>
          </a:prstGeom>
          <a:ln w="12700">
            <a:solidFill>
              <a:srgbClr val="FF52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5756577" y="4635304"/>
            <a:ext cx="3167967" cy="237744"/>
          </a:xfrm>
          <a:prstGeom prst="line">
            <a:avLst/>
          </a:prstGeom>
          <a:ln w="12700">
            <a:solidFill>
              <a:srgbClr val="F3500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0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VRT a životní prostředí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370" y="6061416"/>
            <a:ext cx="851195" cy="169277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zdroj</a:t>
            </a:r>
            <a:r>
              <a:rPr lang="cs-CZ" sz="1100" dirty="0">
                <a:solidFill>
                  <a:srgbClr val="00B0F0"/>
                </a:solidFill>
              </a:rPr>
              <a:t>: </a:t>
            </a:r>
            <a:r>
              <a:rPr lang="cs-CZ" sz="1100" dirty="0">
                <a:solidFill>
                  <a:schemeClr val="bg1"/>
                </a:solidFill>
              </a:rPr>
              <a:t>SNCF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62525" y="1160712"/>
            <a:ext cx="5750467" cy="511284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sz="1400" dirty="0"/>
              <a:t>Samotný návrh novostavby VRT </a:t>
            </a:r>
            <a:r>
              <a:rPr lang="cs-CZ" sz="1400" dirty="0" smtClean="0"/>
              <a:t>stejně </a:t>
            </a:r>
            <a:r>
              <a:rPr lang="cs-CZ" sz="1400" dirty="0"/>
              <a:t>jako jiné projekty prochází </a:t>
            </a:r>
            <a:r>
              <a:rPr lang="cs-CZ" sz="1400" b="1" dirty="0"/>
              <a:t>posouzením vlivu na životní prostředí</a:t>
            </a:r>
            <a:r>
              <a:rPr lang="cs-CZ" sz="1400" dirty="0"/>
              <a:t>. </a:t>
            </a:r>
            <a:endParaRPr lang="cs-CZ" sz="1400" dirty="0" smtClean="0"/>
          </a:p>
          <a:p>
            <a:pPr>
              <a:spcBef>
                <a:spcPts val="1200"/>
              </a:spcBef>
            </a:pPr>
            <a:r>
              <a:rPr lang="cs-CZ" sz="1400" dirty="0" smtClean="0"/>
              <a:t>Při </a:t>
            </a:r>
            <a:r>
              <a:rPr lang="cs-CZ" sz="1400" dirty="0"/>
              <a:t>aktualizaci krajské územně plánovací dokumentace,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>tzv</a:t>
            </a:r>
            <a:r>
              <a:rPr lang="cs-CZ" sz="1400" dirty="0"/>
              <a:t>. Zásad územního rozvoje kraje (ZÚR), kdy se zpracovává </a:t>
            </a:r>
            <a:r>
              <a:rPr lang="cs-CZ" sz="1400" b="1" dirty="0"/>
              <a:t>posouzení koncepce na životní prostředí </a:t>
            </a:r>
            <a:r>
              <a:rPr lang="cs-CZ" sz="1400" b="1" dirty="0" smtClean="0"/>
              <a:t>SEA</a:t>
            </a:r>
            <a:r>
              <a:rPr lang="cs-CZ" sz="1400" dirty="0" smtClean="0"/>
              <a:t>. </a:t>
            </a:r>
          </a:p>
          <a:p>
            <a:pPr>
              <a:spcBef>
                <a:spcPts val="1200"/>
              </a:spcBef>
            </a:pPr>
            <a:r>
              <a:rPr lang="cs-CZ" sz="1400" dirty="0"/>
              <a:t>P</a:t>
            </a:r>
            <a:r>
              <a:rPr lang="cs-CZ" sz="1400" dirty="0" smtClean="0"/>
              <a:t>ři </a:t>
            </a:r>
            <a:r>
              <a:rPr lang="cs-CZ" sz="1400" dirty="0"/>
              <a:t>zpracování podrobného technického návrhu </a:t>
            </a:r>
            <a:r>
              <a:rPr lang="cs-CZ" sz="1400" dirty="0" smtClean="0"/>
              <a:t>se provádí </a:t>
            </a:r>
            <a:r>
              <a:rPr lang="cs-CZ" sz="1400" b="1" dirty="0"/>
              <a:t>posouzení stavby na životní </a:t>
            </a:r>
            <a:r>
              <a:rPr lang="cs-CZ" sz="1400" b="1" dirty="0" smtClean="0"/>
              <a:t>prostředí</a:t>
            </a:r>
            <a:r>
              <a:rPr lang="cs-CZ" sz="1400" dirty="0"/>
              <a:t> </a:t>
            </a:r>
            <a:r>
              <a:rPr lang="cs-CZ" sz="1400" b="1" dirty="0" smtClean="0"/>
              <a:t>EIA</a:t>
            </a:r>
            <a:r>
              <a:rPr lang="cs-CZ" sz="1400" dirty="0"/>
              <a:t>.</a:t>
            </a:r>
          </a:p>
          <a:p>
            <a:pPr>
              <a:spcBef>
                <a:spcPts val="1200"/>
              </a:spcBef>
            </a:pPr>
            <a:r>
              <a:rPr lang="cs-CZ" sz="1400" b="1" dirty="0" smtClean="0"/>
              <a:t>Vysokorychlostní </a:t>
            </a:r>
            <a:r>
              <a:rPr lang="cs-CZ" sz="1400" b="1" dirty="0"/>
              <a:t>tratě jsou navrhovány tak, aby bylo minimalizováno dotčení chráněných prvků </a:t>
            </a:r>
            <a:r>
              <a:rPr lang="cs-CZ" sz="1400" b="1" dirty="0" smtClean="0"/>
              <a:t>v krajině</a:t>
            </a:r>
            <a:r>
              <a:rPr lang="cs-CZ" sz="1400" b="1" dirty="0"/>
              <a:t>. </a:t>
            </a:r>
            <a:endParaRPr lang="cs-CZ" sz="1400" b="1" dirty="0" smtClean="0"/>
          </a:p>
          <a:p>
            <a:pPr>
              <a:spcBef>
                <a:spcPts val="1200"/>
              </a:spcBef>
            </a:pPr>
            <a:r>
              <a:rPr lang="cs-CZ" sz="1400" dirty="0" smtClean="0"/>
              <a:t>Pokud to není z nějakého důvodu možné, je navrhováno takové </a:t>
            </a:r>
            <a:r>
              <a:rPr lang="cs-CZ" sz="1400" b="1" dirty="0" smtClean="0"/>
              <a:t>technické řešení, které co nejméně ovlivní krajinné prvky </a:t>
            </a:r>
            <a:r>
              <a:rPr lang="cs-CZ" sz="1400" dirty="0" smtClean="0"/>
              <a:t>nebo cenná území.</a:t>
            </a:r>
          </a:p>
          <a:p>
            <a:pPr>
              <a:spcBef>
                <a:spcPts val="1200"/>
              </a:spcBef>
            </a:pPr>
            <a:endParaRPr lang="cs-CZ" sz="1200" dirty="0"/>
          </a:p>
          <a:p>
            <a:pPr>
              <a:spcBef>
                <a:spcPts val="1200"/>
              </a:spcBef>
            </a:pPr>
            <a:endParaRPr lang="cs-CZ" sz="1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2" y="1145160"/>
            <a:ext cx="4742688" cy="50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VRT a krajina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370" y="6061416"/>
            <a:ext cx="851195" cy="169277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zdroj</a:t>
            </a:r>
            <a:r>
              <a:rPr lang="cs-CZ" sz="1100" dirty="0">
                <a:solidFill>
                  <a:srgbClr val="00B0F0"/>
                </a:solidFill>
              </a:rPr>
              <a:t>: </a:t>
            </a:r>
            <a:r>
              <a:rPr lang="cs-CZ" sz="1100" dirty="0">
                <a:solidFill>
                  <a:schemeClr val="bg1"/>
                </a:solidFill>
              </a:rPr>
              <a:t>SNCF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62526" y="1160712"/>
            <a:ext cx="4858510" cy="511284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sz="1400" dirty="0" smtClean="0"/>
              <a:t>Jedná </a:t>
            </a:r>
            <a:r>
              <a:rPr lang="cs-CZ" sz="1400" dirty="0"/>
              <a:t>se zejména o liniové prvky ochrany (např. migrační koridory), kterým se z principu není možné vyhnout. </a:t>
            </a:r>
          </a:p>
          <a:p>
            <a:pPr>
              <a:spcBef>
                <a:spcPts val="1200"/>
              </a:spcBef>
            </a:pPr>
            <a:r>
              <a:rPr lang="cs-CZ" sz="1400" dirty="0"/>
              <a:t>V těchto případech jsou navrhovány přechody nebo mostní objekty, které umožní </a:t>
            </a:r>
            <a:r>
              <a:rPr lang="cs-CZ" sz="1400" b="1" dirty="0"/>
              <a:t>průchod živočichů i návštěvníků krajiny</a:t>
            </a:r>
            <a:r>
              <a:rPr lang="cs-CZ" sz="1400" dirty="0"/>
              <a:t>.</a:t>
            </a:r>
          </a:p>
          <a:p>
            <a:pPr>
              <a:spcBef>
                <a:spcPts val="1200"/>
              </a:spcBef>
            </a:pPr>
            <a:r>
              <a:rPr lang="cs-CZ" sz="1400" b="1" dirty="0"/>
              <a:t>Územní studie </a:t>
            </a:r>
            <a:r>
              <a:rPr lang="cs-CZ" sz="1400" dirty="0"/>
              <a:t>a </a:t>
            </a:r>
            <a:r>
              <a:rPr lang="cs-CZ" sz="1400" b="1" dirty="0"/>
              <a:t>územní studie krajiny </a:t>
            </a:r>
            <a:r>
              <a:rPr lang="cs-CZ" sz="1400" dirty="0"/>
              <a:t>slouží jako územně plánovací podklad.</a:t>
            </a:r>
          </a:p>
          <a:p>
            <a:pPr>
              <a:spcBef>
                <a:spcPts val="1200"/>
              </a:spcBef>
            </a:pPr>
            <a:r>
              <a:rPr lang="cs-CZ" sz="1400" dirty="0"/>
              <a:t>Správa železnic zpracovává v exponovaných místech </a:t>
            </a:r>
            <a:r>
              <a:rPr lang="cs-CZ" sz="1400" b="1" dirty="0"/>
              <a:t>návrhy krajinných úprav</a:t>
            </a:r>
            <a:r>
              <a:rPr lang="cs-CZ" sz="1400" dirty="0"/>
              <a:t> kolem VRT</a:t>
            </a:r>
            <a:r>
              <a:rPr lang="cs-CZ" sz="14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cs-CZ" sz="1400" b="1" dirty="0"/>
              <a:t>Krajina je živým v čase proměnným celkem</a:t>
            </a:r>
            <a:r>
              <a:rPr lang="cs-CZ" sz="1400" dirty="0"/>
              <a:t>, který vyžaduje tvůrčí, avšak </a:t>
            </a:r>
            <a:r>
              <a:rPr lang="cs-CZ" sz="1400" dirty="0" smtClean="0"/>
              <a:t>citlivý přístup k vyváženému </a:t>
            </a:r>
            <a:r>
              <a:rPr lang="cs-CZ" sz="1400" b="1" dirty="0"/>
              <a:t>všestrannému rozvoji </a:t>
            </a:r>
            <a:r>
              <a:rPr lang="cs-CZ" sz="1400" dirty="0"/>
              <a:t>tak, aby byly zachovány její </a:t>
            </a:r>
            <a:r>
              <a:rPr lang="cs-CZ" sz="1400" dirty="0" smtClean="0"/>
              <a:t>stěžejní </a:t>
            </a:r>
            <a:r>
              <a:rPr lang="cs-CZ" sz="1400" b="1" dirty="0" smtClean="0"/>
              <a:t>kulturní</a:t>
            </a:r>
            <a:r>
              <a:rPr lang="cs-CZ" sz="1400" b="1" dirty="0"/>
              <a:t>, přírodní a užitné hodnoty. </a:t>
            </a:r>
          </a:p>
          <a:p>
            <a:pPr>
              <a:spcBef>
                <a:spcPts val="1200"/>
              </a:spcBef>
            </a:pPr>
            <a:endParaRPr lang="cs-CZ" sz="1200" dirty="0" smtClean="0"/>
          </a:p>
          <a:p>
            <a:pPr>
              <a:spcBef>
                <a:spcPts val="1200"/>
              </a:spcBef>
            </a:pPr>
            <a:endParaRPr lang="cs-CZ" sz="1200" dirty="0"/>
          </a:p>
          <a:p>
            <a:pPr>
              <a:spcBef>
                <a:spcPts val="1200"/>
              </a:spcBef>
            </a:pP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96" y="464127"/>
            <a:ext cx="5277362" cy="58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VRT a územní plánování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370" y="6061416"/>
            <a:ext cx="851195" cy="169277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zdroj</a:t>
            </a:r>
            <a:r>
              <a:rPr lang="cs-CZ" sz="1100" dirty="0">
                <a:solidFill>
                  <a:srgbClr val="00B0F0"/>
                </a:solidFill>
              </a:rPr>
              <a:t>: </a:t>
            </a:r>
            <a:r>
              <a:rPr lang="cs-CZ" sz="1100" dirty="0">
                <a:solidFill>
                  <a:schemeClr val="bg1"/>
                </a:solidFill>
              </a:rPr>
              <a:t>SNCF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62526" y="1160712"/>
            <a:ext cx="2697202" cy="5112849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cs-CZ" sz="1200" dirty="0" smtClean="0"/>
          </a:p>
          <a:p>
            <a:pPr>
              <a:spcBef>
                <a:spcPts val="1200"/>
              </a:spcBef>
            </a:pPr>
            <a:endParaRPr lang="cs-CZ" sz="1200" dirty="0"/>
          </a:p>
          <a:p>
            <a:pPr>
              <a:spcBef>
                <a:spcPts val="1200"/>
              </a:spcBef>
            </a:pP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482" y="1013336"/>
            <a:ext cx="7939282" cy="5195456"/>
          </a:xfrm>
          <a:prstGeom prst="rect">
            <a:avLst/>
          </a:prstGeom>
        </p:spPr>
      </p:pic>
      <p:sp>
        <p:nvSpPr>
          <p:cNvPr id="9" name="Zástupný symbol pro obsah 1"/>
          <p:cNvSpPr txBox="1">
            <a:spLocks/>
          </p:cNvSpPr>
          <p:nvPr/>
        </p:nvSpPr>
        <p:spPr>
          <a:xfrm>
            <a:off x="388206" y="1160711"/>
            <a:ext cx="3210470" cy="51065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189" indent="-457189" algn="l" defTabSz="1219170" rtl="0" eaLnBrk="1" latinLnBrk="0" hangingPunct="1">
              <a:spcBef>
                <a:spcPts val="320"/>
              </a:spcBef>
              <a:buClr>
                <a:schemeClr val="tx2"/>
              </a:buClr>
              <a:buFont typeface="Verdana" pitchFamily="34" charset="0"/>
              <a:buChar char="—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5980" indent="-335992" algn="l" defTabSz="1219170" rtl="0" eaLnBrk="1" latinLnBrk="0" hangingPunct="1">
              <a:spcBef>
                <a:spcPts val="320"/>
              </a:spcBef>
              <a:buClrTx/>
              <a:buFont typeface="Verdana" pitchFamily="34" charset="0"/>
              <a:buChar char="—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1971" indent="-335992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7963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5956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3948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51941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9934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7927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b="1" dirty="0" smtClean="0"/>
              <a:t>Územní plánování je trvalá, soustavná a komplexní činnost </a:t>
            </a:r>
            <a:r>
              <a:rPr lang="cs-CZ" sz="1400" dirty="0" smtClean="0"/>
              <a:t>orgánů územního plánování a stavebních úřadů.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dirty="0" smtClean="0"/>
              <a:t>Územní plánování řeší </a:t>
            </a:r>
            <a:r>
              <a:rPr lang="cs-CZ" sz="1400" b="1" dirty="0" smtClean="0"/>
              <a:t>využití území a zásady jeho uspořádání</a:t>
            </a:r>
            <a:r>
              <a:rPr lang="cs-CZ" sz="1400" dirty="0" smtClean="0"/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dirty="0" smtClean="0"/>
              <a:t>Hlavním cílem územního plánování je vytvářet předpoklady pro výstavbu  </a:t>
            </a:r>
            <a:r>
              <a:rPr lang="cs-CZ" sz="1400" b="1" dirty="0" smtClean="0"/>
              <a:t>pro udržitelný rozvoj území</a:t>
            </a:r>
            <a:r>
              <a:rPr lang="cs-CZ" sz="1400" dirty="0" smtClean="0"/>
              <a:t>,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r>
              <a:rPr lang="cs-CZ" sz="1400" dirty="0" smtClean="0"/>
              <a:t>jehož podstatou je </a:t>
            </a:r>
            <a:r>
              <a:rPr lang="cs-CZ" sz="1400" b="1" dirty="0" smtClean="0"/>
              <a:t>vyvážený vztah mezi životním prostředím, hospodářským rozvojem a soudržností společenství obyvatel.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5200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889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9A0DFF0E-4DB8-41B7-B56E-ED52B3911F7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11C99E-EE2E-4410-82A3-3F67F1368F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4E4B4A-762D-4788-A02B-B0D098C24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20714</TotalTime>
  <Words>742</Words>
  <Application>Microsoft Office PowerPoint</Application>
  <PresentationFormat>Širokoúhlá obrazovka</PresentationFormat>
  <Paragraphs>94</Paragraphs>
  <Slides>12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Verdana</vt:lpstr>
      <vt:lpstr>Wingdings</vt:lpstr>
      <vt:lpstr>Office Theme</vt:lpstr>
      <vt:lpstr>  VRT a udržitelný rozvoj regionů</vt:lpstr>
      <vt:lpstr>Motivace, vize, cíle </vt:lpstr>
      <vt:lpstr>VRT jako část moderní a dostupné železnice</vt:lpstr>
      <vt:lpstr>Udržitelný rozvoj </vt:lpstr>
      <vt:lpstr>Udržitelná doprava</vt:lpstr>
      <vt:lpstr>Příprava výstavby VRT v ČR </vt:lpstr>
      <vt:lpstr>VRT a životní prostředí </vt:lpstr>
      <vt:lpstr>VRT a krajina </vt:lpstr>
      <vt:lpstr>VRT a územní plánování </vt:lpstr>
      <vt:lpstr>Prezentace aplikace PowerPoint</vt:lpstr>
      <vt:lpstr>Prostorový kontext návrhu VRT 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Kolář Petr, Ing.</dc:creator>
  <cp:lastModifiedBy>Švehlík Martin, Ing.</cp:lastModifiedBy>
  <cp:revision>1250</cp:revision>
  <cp:lastPrinted>2023-05-23T13:34:21Z</cp:lastPrinted>
  <dcterms:created xsi:type="dcterms:W3CDTF">2018-05-24T14:44:43Z</dcterms:created>
  <dcterms:modified xsi:type="dcterms:W3CDTF">2023-06-02T16:06:49Z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