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8"/>
  </p:notesMasterIdLst>
  <p:sldIdLst>
    <p:sldId id="825" r:id="rId5"/>
    <p:sldId id="903" r:id="rId6"/>
    <p:sldId id="940" r:id="rId7"/>
    <p:sldId id="955" r:id="rId8"/>
    <p:sldId id="954" r:id="rId9"/>
    <p:sldId id="956" r:id="rId10"/>
    <p:sldId id="947" r:id="rId11"/>
    <p:sldId id="957" r:id="rId12"/>
    <p:sldId id="958" r:id="rId13"/>
    <p:sldId id="948" r:id="rId14"/>
    <p:sldId id="949" r:id="rId15"/>
    <p:sldId id="959" r:id="rId16"/>
    <p:sldId id="950" r:id="rId17"/>
    <p:sldId id="951" r:id="rId18"/>
    <p:sldId id="941" r:id="rId19"/>
    <p:sldId id="960" r:id="rId20"/>
    <p:sldId id="930" r:id="rId21"/>
    <p:sldId id="942" r:id="rId22"/>
    <p:sldId id="943" r:id="rId23"/>
    <p:sldId id="946" r:id="rId24"/>
    <p:sldId id="944" r:id="rId25"/>
    <p:sldId id="945" r:id="rId26"/>
    <p:sldId id="806" r:id="rId27"/>
  </p:sldIdLst>
  <p:sldSz cx="12192000" cy="6858000"/>
  <p:notesSz cx="6797675" cy="9926638"/>
  <p:defaultTextStyle>
    <a:defPPr>
      <a:defRPr lang="cs-CZ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orient="horz" pos="364" userDrawn="1">
          <p15:clr>
            <a:srgbClr val="A4A3A4"/>
          </p15:clr>
        </p15:guide>
        <p15:guide id="3" orient="horz" pos="5500" userDrawn="1">
          <p15:clr>
            <a:srgbClr val="A4A3A4"/>
          </p15:clr>
        </p15:guide>
        <p15:guide id="5" orient="horz" pos="5096" userDrawn="1">
          <p15:clr>
            <a:srgbClr val="A4A3A4"/>
          </p15:clr>
        </p15:guide>
        <p15:guide id="6" orient="horz" pos="1275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17" userDrawn="1">
          <p15:clr>
            <a:srgbClr val="A4A3A4"/>
          </p15:clr>
        </p15:guide>
        <p15:guide id="9" pos="7268" userDrawn="1">
          <p15:clr>
            <a:srgbClr val="A4A3A4"/>
          </p15:clr>
        </p15:guide>
        <p15:guide id="10" pos="2732" userDrawn="1">
          <p15:clr>
            <a:srgbClr val="A4A3A4"/>
          </p15:clr>
        </p15:guide>
        <p15:guide id="11" pos="4948" userDrawn="1">
          <p15:clr>
            <a:srgbClr val="A4A3A4"/>
          </p15:clr>
        </p15:guide>
        <p15:guide id="12" pos="5152" userDrawn="1">
          <p15:clr>
            <a:srgbClr val="A4A3A4"/>
          </p15:clr>
        </p15:guide>
        <p15:guide id="13" pos="3727" userDrawn="1">
          <p15:clr>
            <a:srgbClr val="A4A3A4"/>
          </p15:clr>
        </p15:guide>
        <p15:guide id="14" pos="3945" userDrawn="1">
          <p15:clr>
            <a:srgbClr val="A4A3A4"/>
          </p15:clr>
        </p15:guide>
        <p15:guide id="15" pos="2528" userDrawn="1">
          <p15:clr>
            <a:srgbClr val="A4A3A4"/>
          </p15:clr>
        </p15:guide>
        <p15:guide id="16" orient="horz" pos="4592" userDrawn="1">
          <p15:clr>
            <a:srgbClr val="A4A3A4"/>
          </p15:clr>
        </p15:guide>
        <p15:guide id="17" orient="horz" pos="2160" userDrawn="1">
          <p15:clr>
            <a:srgbClr val="A4A3A4"/>
          </p15:clr>
        </p15:guide>
        <p15:guide id="18" orient="horz" pos="273" userDrawn="1">
          <p15:clr>
            <a:srgbClr val="A4A3A4"/>
          </p15:clr>
        </p15:guide>
        <p15:guide id="19" orient="horz" pos="4125" userDrawn="1">
          <p15:clr>
            <a:srgbClr val="A4A3A4"/>
          </p15:clr>
        </p15:guide>
        <p15:guide id="20" orient="horz" pos="3823" userDrawn="1">
          <p15:clr>
            <a:srgbClr val="A4A3A4"/>
          </p15:clr>
        </p15:guide>
        <p15:guide id="21" orient="horz" pos="951" userDrawn="1">
          <p15:clr>
            <a:srgbClr val="A4A3A4"/>
          </p15:clr>
        </p15:guide>
        <p15:guide id="22" orient="horz" pos="34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málková Kateřina, Ing." initials="ŠKI" lastIdx="2" clrIdx="0">
    <p:extLst>
      <p:ext uri="{19B8F6BF-5375-455C-9EA6-DF929625EA0E}">
        <p15:presenceInfo xmlns:p15="http://schemas.microsoft.com/office/powerpoint/2012/main" userId="S-1-5-21-3656830906-3839017365-80349702-348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200"/>
    <a:srgbClr val="F35003"/>
    <a:srgbClr val="002B59"/>
    <a:srgbClr val="FFFFFF"/>
    <a:srgbClr val="00A1E0"/>
    <a:srgbClr val="B7B8BA"/>
    <a:srgbClr val="A71246"/>
    <a:srgbClr val="73AA0A"/>
    <a:srgbClr val="FDBB00"/>
    <a:srgbClr val="82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6" autoAdjust="0"/>
    <p:restoredTop sz="96475" autoAdjust="0"/>
  </p:normalViewPr>
  <p:slideViewPr>
    <p:cSldViewPr snapToGrid="0">
      <p:cViewPr varScale="1">
        <p:scale>
          <a:sx n="111" d="100"/>
          <a:sy n="111" d="100"/>
        </p:scale>
        <p:origin x="348" y="114"/>
      </p:cViewPr>
      <p:guideLst>
        <p:guide orient="horz" pos="2880"/>
        <p:guide orient="horz" pos="364"/>
        <p:guide orient="horz" pos="5500"/>
        <p:guide orient="horz" pos="5096"/>
        <p:guide orient="horz" pos="1275"/>
        <p:guide pos="3840"/>
        <p:guide pos="417"/>
        <p:guide pos="7268"/>
        <p:guide pos="2732"/>
        <p:guide pos="4948"/>
        <p:guide pos="5152"/>
        <p:guide pos="3727"/>
        <p:guide pos="3945"/>
        <p:guide pos="2528"/>
        <p:guide orient="horz" pos="4592"/>
        <p:guide orient="horz" pos="2160"/>
        <p:guide orient="horz" pos="273"/>
        <p:guide orient="horz" pos="4125"/>
        <p:guide orient="horz" pos="3823"/>
        <p:guide orient="horz" pos="951"/>
        <p:guide orient="horz" pos="3444"/>
      </p:guideLst>
    </p:cSldViewPr>
  </p:slideViewPr>
  <p:outlineViewPr>
    <p:cViewPr>
      <p:scale>
        <a:sx n="33" d="100"/>
        <a:sy n="33" d="100"/>
      </p:scale>
      <p:origin x="0" y="6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26000" cy="126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05.06.2023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875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341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23" y="4059080"/>
            <a:ext cx="10875433" cy="1134144"/>
          </a:xfrm>
        </p:spPr>
        <p:txBody>
          <a:bodyPr anchor="b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23" y="3429000"/>
            <a:ext cx="10875433" cy="378048"/>
          </a:xfrm>
        </p:spPr>
        <p:txBody>
          <a:bodyPr anchor="b" anchorCtr="0"/>
          <a:lstStyle>
            <a:lvl1pPr marL="335992" indent="-335992" algn="l">
              <a:buClrTx/>
              <a:buFont typeface="Verdana" pitchFamily="34" charset="0"/>
              <a:buChar char="—"/>
              <a:defRPr sz="2000" b="1">
                <a:solidFill>
                  <a:schemeClr val="accent3"/>
                </a:solidFill>
              </a:defRPr>
            </a:lvl1pPr>
            <a:lvl2pPr marL="671983" indent="-335992" algn="l">
              <a:buClrTx/>
              <a:buFont typeface="Verdana" pitchFamily="34" charset="0"/>
              <a:buChar char="—"/>
              <a:defRPr sz="2000">
                <a:solidFill>
                  <a:schemeClr val="accent3"/>
                </a:solidFill>
              </a:defRPr>
            </a:lvl2pPr>
            <a:lvl3pPr marL="1007975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3pPr>
            <a:lvl4pPr marL="1295968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4pPr>
            <a:lvl5pPr marL="1583960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5pPr>
            <a:lvl6pPr marL="1871953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6pPr>
            <a:lvl7pPr marL="2159946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7pPr>
            <a:lvl8pPr marL="2447939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8pPr>
            <a:lvl9pPr marL="2735932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25" y="5571272"/>
            <a:ext cx="10875433" cy="496152"/>
          </a:xfrm>
        </p:spPr>
        <p:txBody>
          <a:bodyPr anchor="t" anchorCtr="0"/>
          <a:lstStyle>
            <a:lvl1pPr marL="335992" indent="-335992">
              <a:buClrTx/>
              <a:defRPr sz="2000" b="0">
                <a:solidFill>
                  <a:schemeClr val="tx1"/>
                </a:solidFill>
              </a:defRPr>
            </a:lvl1pPr>
            <a:lvl2pPr marL="623984" indent="-287993">
              <a:buClrTx/>
              <a:defRPr sz="1467" b="0">
                <a:solidFill>
                  <a:schemeClr val="tx1"/>
                </a:solidFill>
              </a:defRPr>
            </a:lvl2pPr>
            <a:lvl3pPr marL="911977" indent="-287993">
              <a:buClrTx/>
              <a:defRPr sz="1467" b="0">
                <a:solidFill>
                  <a:schemeClr val="tx1"/>
                </a:solidFill>
              </a:defRPr>
            </a:lvl3pPr>
            <a:lvl4pPr marL="1247969" indent="-287993">
              <a:buClrTx/>
              <a:defRPr sz="1467" b="0">
                <a:solidFill>
                  <a:schemeClr val="tx1"/>
                </a:solidFill>
              </a:defRPr>
            </a:lvl4pPr>
            <a:lvl5pPr marL="1583960" indent="-287993">
              <a:buClrTx/>
              <a:defRPr sz="1467" b="0">
                <a:solidFill>
                  <a:schemeClr val="tx1"/>
                </a:solidFill>
              </a:defRPr>
            </a:lvl5pPr>
            <a:lvl6pPr marL="1871953" indent="-287993">
              <a:buClrTx/>
              <a:defRPr sz="1467" b="0">
                <a:solidFill>
                  <a:schemeClr val="tx1"/>
                </a:solidFill>
              </a:defRPr>
            </a:lvl6pPr>
            <a:lvl7pPr marL="2159946" indent="-287993">
              <a:buClrTx/>
              <a:defRPr sz="1467" b="0">
                <a:solidFill>
                  <a:schemeClr val="tx1"/>
                </a:solidFill>
              </a:defRPr>
            </a:lvl7pPr>
            <a:lvl8pPr marL="2447939" indent="-287993">
              <a:buClrTx/>
              <a:defRPr sz="1467" b="0">
                <a:solidFill>
                  <a:schemeClr val="tx1"/>
                </a:solidFill>
              </a:defRPr>
            </a:lvl8pPr>
            <a:lvl9pPr marL="2735932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576000"/>
            <a:ext cx="2284897" cy="8475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335992" indent="-335992" algn="r">
              <a:buClrTx/>
              <a:buFont typeface="Verdana" pitchFamily="34" charset="0"/>
              <a:buChar char="—"/>
              <a:defRPr sz="2000" b="1">
                <a:solidFill>
                  <a:schemeClr val="bg1"/>
                </a:solidFill>
              </a:defRPr>
            </a:lvl1pPr>
            <a:lvl2pPr marL="671983" indent="-335992" algn="r">
              <a:buClrTx/>
              <a:buFont typeface="Verdana" pitchFamily="34" charset="0"/>
              <a:buChar char="—"/>
              <a:defRPr sz="2000" b="0">
                <a:solidFill>
                  <a:schemeClr val="bg1"/>
                </a:solidFill>
              </a:defRPr>
            </a:lvl2pPr>
            <a:lvl3pPr marL="1007975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3pPr>
            <a:lvl4pPr marL="1295968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4pPr>
            <a:lvl5pPr marL="1583960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5pPr>
            <a:lvl6pPr marL="1871953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6pPr>
            <a:lvl7pPr marL="2159946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7pPr>
            <a:lvl8pPr marL="2447939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8pPr>
            <a:lvl9pPr marL="2735932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22" y="357191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90" y="5570625"/>
            <a:ext cx="10875433" cy="496800"/>
          </a:xfrm>
        </p:spPr>
        <p:txBody>
          <a:bodyPr anchor="t" anchorCtr="0"/>
          <a:lstStyle>
            <a:lvl1pPr marL="287993" indent="-287993">
              <a:buClrTx/>
              <a:defRPr sz="1467" b="0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563641"/>
            <a:ext cx="3507232" cy="8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23" y="4059080"/>
            <a:ext cx="10875433" cy="1134144"/>
          </a:xfrm>
        </p:spPr>
        <p:txBody>
          <a:bodyPr anchor="b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23" y="3429000"/>
            <a:ext cx="10875433" cy="378048"/>
          </a:xfrm>
        </p:spPr>
        <p:txBody>
          <a:bodyPr anchor="b" anchorCtr="0"/>
          <a:lstStyle>
            <a:lvl1pPr marL="335992" indent="-335992" algn="l">
              <a:buClrTx/>
              <a:buFont typeface="Verdana" pitchFamily="34" charset="0"/>
              <a:buChar char="—"/>
              <a:defRPr sz="2000" b="1">
                <a:solidFill>
                  <a:schemeClr val="accent3"/>
                </a:solidFill>
              </a:defRPr>
            </a:lvl1pPr>
            <a:lvl2pPr marL="671983" indent="-335992" algn="l">
              <a:buClrTx/>
              <a:buFont typeface="Verdana" pitchFamily="34" charset="0"/>
              <a:buChar char="—"/>
              <a:defRPr sz="2000">
                <a:solidFill>
                  <a:schemeClr val="accent3"/>
                </a:solidFill>
              </a:defRPr>
            </a:lvl2pPr>
            <a:lvl3pPr marL="1007975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3pPr>
            <a:lvl4pPr marL="1295968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4pPr>
            <a:lvl5pPr marL="1583960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5pPr>
            <a:lvl6pPr marL="1871953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6pPr>
            <a:lvl7pPr marL="2159946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7pPr>
            <a:lvl8pPr marL="2447939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8pPr>
            <a:lvl9pPr marL="2735932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25" y="5571272"/>
            <a:ext cx="10875433" cy="496152"/>
          </a:xfrm>
        </p:spPr>
        <p:txBody>
          <a:bodyPr anchor="t" anchorCtr="0"/>
          <a:lstStyle>
            <a:lvl1pPr marL="335992" indent="-335992">
              <a:buClrTx/>
              <a:defRPr sz="2000" b="0">
                <a:solidFill>
                  <a:schemeClr val="tx1"/>
                </a:solidFill>
              </a:defRPr>
            </a:lvl1pPr>
            <a:lvl2pPr marL="623984" indent="-287993">
              <a:buClrTx/>
              <a:defRPr sz="1467" b="0">
                <a:solidFill>
                  <a:schemeClr val="tx1"/>
                </a:solidFill>
              </a:defRPr>
            </a:lvl2pPr>
            <a:lvl3pPr marL="911977" indent="-287993">
              <a:buClrTx/>
              <a:defRPr sz="1467" b="0">
                <a:solidFill>
                  <a:schemeClr val="tx1"/>
                </a:solidFill>
              </a:defRPr>
            </a:lvl3pPr>
            <a:lvl4pPr marL="1247969" indent="-287993">
              <a:buClrTx/>
              <a:defRPr sz="1467" b="0">
                <a:solidFill>
                  <a:schemeClr val="tx1"/>
                </a:solidFill>
              </a:defRPr>
            </a:lvl4pPr>
            <a:lvl5pPr marL="1583960" indent="-287993">
              <a:buClrTx/>
              <a:defRPr sz="1467" b="0">
                <a:solidFill>
                  <a:schemeClr val="tx1"/>
                </a:solidFill>
              </a:defRPr>
            </a:lvl5pPr>
            <a:lvl6pPr marL="1871953" indent="-287993">
              <a:buClrTx/>
              <a:defRPr sz="1467" b="0">
                <a:solidFill>
                  <a:schemeClr val="tx1"/>
                </a:solidFill>
              </a:defRPr>
            </a:lvl6pPr>
            <a:lvl7pPr marL="2159946" indent="-287993">
              <a:buClrTx/>
              <a:defRPr sz="1467" b="0">
                <a:solidFill>
                  <a:schemeClr val="tx1"/>
                </a:solidFill>
              </a:defRPr>
            </a:lvl7pPr>
            <a:lvl8pPr marL="2447939" indent="-287993">
              <a:buClrTx/>
              <a:defRPr sz="1467" b="0">
                <a:solidFill>
                  <a:schemeClr val="tx1"/>
                </a:solidFill>
              </a:defRPr>
            </a:lvl8pPr>
            <a:lvl9pPr marL="2735932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B9573AE-0377-40D9-BDA9-DF852321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01" y="576001"/>
            <a:ext cx="2284897" cy="84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1509717"/>
            <a:ext cx="10875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1509717"/>
            <a:ext cx="7192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7" y="1509717"/>
            <a:ext cx="3359151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9" y="1509717"/>
            <a:ext cx="5266267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3219" y="1509717"/>
            <a:ext cx="5274733" cy="4060825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3429000"/>
            <a:ext cx="10875433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7" y="1509713"/>
            <a:ext cx="3359151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37058" y="1509713"/>
            <a:ext cx="3517900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62519" y="1509713"/>
            <a:ext cx="3350683" cy="16920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0"/>
            <a:ext cx="12195788" cy="5467351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7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25" y="5554804"/>
            <a:ext cx="10875433" cy="496425"/>
          </a:xfrm>
        </p:spPr>
        <p:txBody>
          <a:bodyPr/>
          <a:lstStyle>
            <a:lvl1pPr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9" name="Picture 8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6327368"/>
            <a:ext cx="333248" cy="26416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49"/>
            <a:ext cx="12192000" cy="1695451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4" name="Picture 13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24" y="6327368"/>
            <a:ext cx="333248" cy="26416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335992" indent="-335992" algn="r">
              <a:buClrTx/>
              <a:buFont typeface="Verdana" pitchFamily="34" charset="0"/>
              <a:buChar char="—"/>
              <a:defRPr sz="2000" b="1">
                <a:solidFill>
                  <a:schemeClr val="tx1"/>
                </a:solidFill>
              </a:defRPr>
            </a:lvl1pPr>
            <a:lvl2pPr marL="671983" indent="-335992" algn="r">
              <a:buClrTx/>
              <a:buFont typeface="Verdana" pitchFamily="34" charset="0"/>
              <a:buChar char="—"/>
              <a:defRPr sz="2000" b="0">
                <a:solidFill>
                  <a:schemeClr val="tx1"/>
                </a:solidFill>
              </a:defRPr>
            </a:lvl2pPr>
            <a:lvl3pPr marL="1007975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3pPr>
            <a:lvl4pPr marL="1295968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4pPr>
            <a:lvl5pPr marL="1583960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5pPr>
            <a:lvl6pPr marL="1871953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6pPr>
            <a:lvl7pPr marL="2159946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7pPr>
            <a:lvl8pPr marL="2447939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8pPr>
            <a:lvl9pPr marL="2735932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22" y="357191"/>
            <a:ext cx="6114036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90" y="5570625"/>
            <a:ext cx="10875433" cy="496800"/>
          </a:xfrm>
        </p:spPr>
        <p:txBody>
          <a:bodyPr anchor="t" anchorCtr="0"/>
          <a:lstStyle>
            <a:lvl1pPr marL="287993" indent="-287993">
              <a:buClrTx/>
              <a:defRPr sz="1467" b="0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576000"/>
            <a:ext cx="2284897" cy="8475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25" y="357191"/>
            <a:ext cx="10875433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25" y="1509717"/>
            <a:ext cx="10875433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2384" y="6327373"/>
            <a:ext cx="1212619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381" y="6327373"/>
            <a:ext cx="7656928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41" y="6327373"/>
            <a:ext cx="641417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67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Picture 6" descr="logo-zapati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6327368"/>
            <a:ext cx="333248" cy="264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60" r:id="rId9"/>
    <p:sldLayoutId id="2147483666" r:id="rId10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ts val="320"/>
        </a:spcBef>
        <a:buClr>
          <a:schemeClr val="tx2"/>
        </a:buClr>
        <a:buFont typeface="Verdana" pitchFamily="34" charset="0"/>
        <a:buChar char="—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15980" indent="-335992" algn="l" defTabSz="1219170" rtl="0" eaLnBrk="1" latinLnBrk="0" hangingPunct="1">
        <a:spcBef>
          <a:spcPts val="320"/>
        </a:spcBef>
        <a:buClrTx/>
        <a:buFont typeface="Verdana" pitchFamily="34" charset="0"/>
        <a:buChar char="—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51971" indent="-335992" algn="l" defTabSz="1219170" rtl="0" eaLnBrk="1" latinLnBrk="0" hangingPunct="1">
        <a:spcBef>
          <a:spcPct val="20000"/>
        </a:spcBef>
        <a:buFont typeface="Verdana" pitchFamily="34" charset="0"/>
        <a:buChar char="—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487963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775956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063948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351941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639934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27927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880" userDrawn="1">
          <p15:clr>
            <a:srgbClr val="F26B43"/>
          </p15:clr>
        </p15:guide>
        <p15:guide id="3" orient="horz" pos="4592" userDrawn="1">
          <p15:clr>
            <a:srgbClr val="F26B43"/>
          </p15:clr>
        </p15:guide>
        <p15:guide id="4" pos="419" userDrawn="1">
          <p15:clr>
            <a:srgbClr val="F26B43"/>
          </p15:clr>
        </p15:guide>
        <p15:guide id="5" pos="7261" userDrawn="1">
          <p15:clr>
            <a:srgbClr val="F26B43"/>
          </p15:clr>
        </p15:guide>
        <p15:guide id="6" orient="horz" pos="45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5"/>
          <p:cNvSpPr>
            <a:spLocks noGrp="1"/>
          </p:cNvSpPr>
          <p:nvPr>
            <p:ph type="ctrTitle"/>
          </p:nvPr>
        </p:nvSpPr>
        <p:spPr>
          <a:xfrm>
            <a:off x="662525" y="3957621"/>
            <a:ext cx="11407558" cy="1134144"/>
          </a:xfrm>
        </p:spPr>
        <p:txBody>
          <a:bodyPr/>
          <a:lstStyle/>
          <a:p>
            <a:r>
              <a:rPr lang="cs-CZ" b="0" dirty="0"/>
              <a:t/>
            </a:r>
            <a:br>
              <a:rPr lang="cs-CZ" b="0" dirty="0"/>
            </a:br>
            <a:r>
              <a:rPr lang="cs-CZ" dirty="0" smtClean="0"/>
              <a:t>VRT </a:t>
            </a:r>
            <a:r>
              <a:rPr lang="cs-CZ" dirty="0" smtClean="0"/>
              <a:t>a potenciální architektonické soutěže</a:t>
            </a:r>
            <a:endParaRPr lang="cs-CZ" sz="3730" dirty="0"/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Červen 2023</a:t>
            </a:r>
            <a:endParaRPr lang="cs-CZ" dirty="0"/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62525" y="5571271"/>
            <a:ext cx="10875433" cy="756099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Ing. arch. Matyáš Hron</a:t>
            </a:r>
          </a:p>
          <a:p>
            <a:pPr marL="0" lvl="1" indent="0">
              <a:buNone/>
            </a:pPr>
            <a:r>
              <a:rPr lang="cs-CZ" dirty="0" smtClean="0"/>
              <a:t>Vedoucí oddělení prostorových dat a architektury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26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Terminál Jihlava VRT</a:t>
            </a:r>
            <a:endParaRPr lang="cs-CZ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662524" y="1160712"/>
            <a:ext cx="7852826" cy="406155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 smtClean="0"/>
              <a:t>Situováno v blízkosti Exitu 112 Jihlava na D1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Na křížení s tratí Jihlava – Havlíčkův Brod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/>
              <a:t>dnešní zastávka Jihlava-Bosch Diesel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V těsné blízkosti D1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V blízkosti je estakáda přes MUK a šikmé přemostění D1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1050" b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9557" b="14585"/>
          <a:stretch/>
        </p:blipFill>
        <p:spPr>
          <a:xfrm>
            <a:off x="-12701" y="-43543"/>
            <a:ext cx="12204701" cy="5510894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Nîmes</a:t>
            </a:r>
            <a:r>
              <a:rPr lang="cs-CZ" dirty="0"/>
              <a:t> Pont </a:t>
            </a:r>
            <a:r>
              <a:rPr lang="cs-CZ" dirty="0" err="1"/>
              <a:t>du</a:t>
            </a:r>
            <a:r>
              <a:rPr lang="cs-CZ" dirty="0"/>
              <a:t> Gard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1550650" y="6327775"/>
            <a:ext cx="641350" cy="220663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10" name="Rectangle 16"/>
          <p:cNvSpPr/>
          <p:nvPr/>
        </p:nvSpPr>
        <p:spPr>
          <a:xfrm>
            <a:off x="664634" y="5357814"/>
            <a:ext cx="10862733" cy="10953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Hranice na Moravě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-104" t="22157" r="104" b="6709"/>
          <a:stretch/>
        </p:blipFill>
        <p:spPr>
          <a:xfrm>
            <a:off x="-12700" y="12701"/>
            <a:ext cx="12192000" cy="5422899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1550650" y="6327775"/>
            <a:ext cx="641350" cy="220663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10" name="Rectangle 16"/>
          <p:cNvSpPr/>
          <p:nvPr/>
        </p:nvSpPr>
        <p:spPr>
          <a:xfrm>
            <a:off x="664634" y="5357814"/>
            <a:ext cx="10862733" cy="10953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 rot="19585751">
            <a:off x="5251604" y="832257"/>
            <a:ext cx="2511573" cy="11176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 rot="21085245">
            <a:off x="5037981" y="3319860"/>
            <a:ext cx="791681" cy="146663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Hranice na Moravě</a:t>
            </a:r>
            <a:endParaRPr lang="cs-CZ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662524" y="1160712"/>
            <a:ext cx="7852826" cy="406155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 smtClean="0"/>
              <a:t>Přestavba stávající stanice a zapojení VRT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Nahrazuje terminál Odry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Připojení na VRT z obou stran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Využívá staré viadukty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Změna uspořádání kolejiště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Možnost vytvořit přestupní uzel Vlak – Bus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1050" b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29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Hranice na Moravě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1550650" y="6327775"/>
            <a:ext cx="641350" cy="220663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7267"/>
          <a:stretch/>
        </p:blipFill>
        <p:spPr>
          <a:xfrm>
            <a:off x="-1" y="-25400"/>
            <a:ext cx="12192001" cy="5492752"/>
          </a:xfrm>
          <a:prstGeom prst="rect">
            <a:avLst/>
          </a:prstGeom>
        </p:spPr>
      </p:pic>
      <p:sp>
        <p:nvSpPr>
          <p:cNvPr id="10" name="Rectangle 16"/>
          <p:cNvSpPr/>
          <p:nvPr/>
        </p:nvSpPr>
        <p:spPr>
          <a:xfrm>
            <a:off x="664634" y="5357814"/>
            <a:ext cx="10862733" cy="10953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0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144"/>
          <a:stretch/>
        </p:blipFill>
        <p:spPr>
          <a:xfrm>
            <a:off x="1176330" y="1064056"/>
            <a:ext cx="9399655" cy="5795518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9" name="Slza 8"/>
          <p:cNvSpPr/>
          <p:nvPr/>
        </p:nvSpPr>
        <p:spPr>
          <a:xfrm rot="10800000">
            <a:off x="6898405" y="3603241"/>
            <a:ext cx="1065033" cy="1065033"/>
          </a:xfrm>
          <a:prstGeom prst="teardrop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2" name="Slza 11"/>
          <p:cNvSpPr/>
          <p:nvPr/>
        </p:nvSpPr>
        <p:spPr>
          <a:xfrm rot="16200000">
            <a:off x="9000521" y="4966730"/>
            <a:ext cx="1065033" cy="1065033"/>
          </a:xfrm>
          <a:prstGeom prst="teardrop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310408" y="3873480"/>
            <a:ext cx="343878" cy="55399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3600" b="1" dirty="0" smtClean="0"/>
              <a:t>?</a:t>
            </a:r>
            <a:endParaRPr lang="en-US" sz="3600" b="1" dirty="0" smtClean="0"/>
          </a:p>
        </p:txBody>
      </p:sp>
      <p:sp>
        <p:nvSpPr>
          <p:cNvPr id="16" name="TextovéPole 15"/>
          <p:cNvSpPr txBox="1"/>
          <p:nvPr/>
        </p:nvSpPr>
        <p:spPr>
          <a:xfrm>
            <a:off x="8327230" y="5836628"/>
            <a:ext cx="343878" cy="55399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3600" b="1" dirty="0" smtClean="0"/>
              <a:t>?</a:t>
            </a:r>
            <a:endParaRPr lang="en-US" sz="3600" b="1" dirty="0" smtClean="0"/>
          </a:p>
        </p:txBody>
      </p:sp>
      <p:sp>
        <p:nvSpPr>
          <p:cNvPr id="21" name="Slza 20"/>
          <p:cNvSpPr/>
          <p:nvPr/>
        </p:nvSpPr>
        <p:spPr>
          <a:xfrm>
            <a:off x="5376739" y="5094736"/>
            <a:ext cx="1065033" cy="1065033"/>
          </a:xfrm>
          <a:prstGeom prst="teardrop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697861" y="5355279"/>
            <a:ext cx="638735" cy="110799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3600" b="1" dirty="0"/>
              <a:t>??</a:t>
            </a:r>
            <a:endParaRPr lang="en-US" sz="3600" b="1" dirty="0"/>
          </a:p>
          <a:p>
            <a:endParaRPr lang="en-US" sz="3600" b="1" dirty="0" smtClean="0"/>
          </a:p>
        </p:txBody>
      </p:sp>
      <p:sp>
        <p:nvSpPr>
          <p:cNvPr id="25" name="TextovéPole 24"/>
          <p:cNvSpPr txBox="1"/>
          <p:nvPr/>
        </p:nvSpPr>
        <p:spPr>
          <a:xfrm>
            <a:off x="6953944" y="4447805"/>
            <a:ext cx="710030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600" b="1" dirty="0" smtClean="0"/>
              <a:t>Jihlava VRT přemostění D1</a:t>
            </a:r>
            <a:endParaRPr lang="en-US" sz="600" b="1" dirty="0" smtClean="0"/>
          </a:p>
        </p:txBody>
      </p:sp>
      <p:sp>
        <p:nvSpPr>
          <p:cNvPr id="26" name="TextovéPole 25"/>
          <p:cNvSpPr txBox="1"/>
          <p:nvPr/>
        </p:nvSpPr>
        <p:spPr>
          <a:xfrm>
            <a:off x="5751348" y="5122563"/>
            <a:ext cx="649534" cy="9233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600" b="1" dirty="0" smtClean="0"/>
              <a:t>Velké Meziříčí</a:t>
            </a:r>
            <a:endParaRPr lang="en-US" sz="600" b="1" dirty="0" smtClean="0"/>
          </a:p>
        </p:txBody>
      </p:sp>
      <p:sp>
        <p:nvSpPr>
          <p:cNvPr id="30" name="Slza 29"/>
          <p:cNvSpPr/>
          <p:nvPr/>
        </p:nvSpPr>
        <p:spPr>
          <a:xfrm rot="16200000" flipH="1" flipV="1">
            <a:off x="2692112" y="882023"/>
            <a:ext cx="1065033" cy="1065033"/>
          </a:xfrm>
          <a:prstGeom prst="teardrop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2998700" y="1698245"/>
            <a:ext cx="719854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600" b="1" dirty="0" smtClean="0"/>
              <a:t>Ústí nad Labem </a:t>
            </a:r>
          </a:p>
          <a:p>
            <a:pPr algn="r"/>
            <a:r>
              <a:rPr lang="cs-CZ" sz="600" b="1" dirty="0" smtClean="0"/>
              <a:t>Přemostění Labe</a:t>
            </a:r>
            <a:endParaRPr lang="en-US" sz="600" b="1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2934153" y="1081584"/>
            <a:ext cx="580950" cy="55399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3600" b="1" dirty="0" smtClean="0"/>
              <a:t>??</a:t>
            </a:r>
            <a:endParaRPr lang="en-US" sz="3600" b="1" dirty="0" smtClean="0"/>
          </a:p>
        </p:txBody>
      </p:sp>
      <p:sp>
        <p:nvSpPr>
          <p:cNvPr id="7" name="Ovál 6"/>
          <p:cNvSpPr/>
          <p:nvPr/>
        </p:nvSpPr>
        <p:spPr>
          <a:xfrm>
            <a:off x="4741069" y="2777504"/>
            <a:ext cx="60764" cy="60764"/>
          </a:xfrm>
          <a:prstGeom prst="ellipse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79977" y="2733401"/>
            <a:ext cx="1166082" cy="7694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500" b="1" dirty="0">
                <a:solidFill>
                  <a:schemeClr val="bg1"/>
                </a:solidFill>
              </a:rPr>
              <a:t>t</a:t>
            </a:r>
            <a:r>
              <a:rPr lang="cs-CZ" sz="500" b="1" dirty="0" smtClean="0">
                <a:solidFill>
                  <a:schemeClr val="bg1"/>
                </a:solidFill>
              </a:rPr>
              <a:t>erminál Praha sever</a:t>
            </a:r>
            <a:endParaRPr lang="en-US" sz="500" b="1" dirty="0" smtClean="0">
              <a:solidFill>
                <a:schemeClr val="bg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významné objekty na VRT</a:t>
            </a:r>
            <a:endParaRPr lang="cs-CZ" dirty="0"/>
          </a:p>
        </p:txBody>
      </p:sp>
      <p:pic>
        <p:nvPicPr>
          <p:cNvPr id="1026" name="Picture 2" descr="https://infocentrum-hranice.cz/wp-content/uploads/2018/08/dsc-0097-2-l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202" r="46254" b="-202"/>
          <a:stretch/>
        </p:blipFill>
        <p:spPr bwMode="auto">
          <a:xfrm>
            <a:off x="9091030" y="5049535"/>
            <a:ext cx="902597" cy="90100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lza 30"/>
          <p:cNvSpPr/>
          <p:nvPr/>
        </p:nvSpPr>
        <p:spPr>
          <a:xfrm>
            <a:off x="3843409" y="4407731"/>
            <a:ext cx="1065033" cy="1065033"/>
          </a:xfrm>
          <a:prstGeom prst="teardrop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4162028" y="4668274"/>
            <a:ext cx="638735" cy="110799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3600" b="1" dirty="0"/>
              <a:t>??</a:t>
            </a:r>
            <a:endParaRPr lang="en-US" sz="3600" b="1" dirty="0"/>
          </a:p>
          <a:p>
            <a:endParaRPr lang="en-US" sz="3600" b="1" dirty="0" smtClean="0"/>
          </a:p>
        </p:txBody>
      </p:sp>
      <p:sp>
        <p:nvSpPr>
          <p:cNvPr id="36" name="TextovéPole 35"/>
          <p:cNvSpPr txBox="1"/>
          <p:nvPr/>
        </p:nvSpPr>
        <p:spPr>
          <a:xfrm>
            <a:off x="4096158" y="4440627"/>
            <a:ext cx="764704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600" b="1" dirty="0" smtClean="0"/>
              <a:t>Přemostění Sázavy a Sázavky</a:t>
            </a:r>
            <a:endParaRPr lang="en-US" sz="600" b="1" dirty="0" smtClean="0"/>
          </a:p>
        </p:txBody>
      </p:sp>
    </p:spTree>
    <p:extLst>
      <p:ext uri="{BB962C8B-B14F-4D97-AF65-F5344CB8AC3E}">
        <p14:creationId xmlns:p14="http://schemas.microsoft.com/office/powerpoint/2010/main" val="413640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Mosty přes Sázavu a Sázavku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1550650" y="6327775"/>
            <a:ext cx="641350" cy="220663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t="609" b="9446"/>
          <a:stretch/>
        </p:blipFill>
        <p:spPr>
          <a:xfrm>
            <a:off x="1" y="-165100"/>
            <a:ext cx="12192000" cy="5613400"/>
          </a:xfrm>
          <a:prstGeom prst="rect">
            <a:avLst/>
          </a:prstGeom>
        </p:spPr>
      </p:pic>
      <p:sp>
        <p:nvSpPr>
          <p:cNvPr id="10" name="Rectangle 16"/>
          <p:cNvSpPr/>
          <p:nvPr/>
        </p:nvSpPr>
        <p:spPr>
          <a:xfrm>
            <a:off x="664634" y="5357814"/>
            <a:ext cx="10862733" cy="10953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 rot="4819879">
            <a:off x="4613999" y="1148749"/>
            <a:ext cx="1223402" cy="48048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87530" y="1388993"/>
            <a:ext cx="2270119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b="1" dirty="0" smtClean="0">
                <a:solidFill>
                  <a:schemeClr val="bg1"/>
                </a:solidFill>
              </a:rPr>
              <a:t>Světlá nad Sázavou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624876" y="896968"/>
            <a:ext cx="4166823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b="1" dirty="0" smtClean="0">
                <a:solidFill>
                  <a:schemeClr val="bg1"/>
                </a:solidFill>
              </a:rPr>
              <a:t>Most přes Sázavku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 rot="4819879">
            <a:off x="5420448" y="3811521"/>
            <a:ext cx="1223402" cy="48048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507526" y="3448863"/>
            <a:ext cx="4166823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b="1" dirty="0" smtClean="0">
                <a:solidFill>
                  <a:schemeClr val="bg1"/>
                </a:solidFill>
              </a:rPr>
              <a:t>Most přes Sázavu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Mosty přes Sázavu a Sázavku</a:t>
            </a:r>
            <a:endParaRPr lang="cs-CZ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662524" y="1160712"/>
            <a:ext cx="7351176" cy="406155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 smtClean="0"/>
              <a:t>Most přes Sázavu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Délka 550 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 smtClean="0"/>
              <a:t>Výška nad hladinou Sázavy 42 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16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1600" dirty="0" smtClean="0"/>
          </a:p>
          <a:p>
            <a:pPr marL="479988" lvl="1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16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 smtClean="0"/>
              <a:t>Most přes Sázavku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/>
              <a:t>Délka </a:t>
            </a:r>
            <a:r>
              <a:rPr lang="cs-CZ" sz="1600" dirty="0" smtClean="0"/>
              <a:t>520 m</a:t>
            </a:r>
            <a:endParaRPr lang="cs-CZ" sz="16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/>
              <a:t>Výška nad hladinou Sázavy 46 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1050" b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299" y="952500"/>
            <a:ext cx="2428051" cy="25237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983" y="3763374"/>
            <a:ext cx="2603918" cy="26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/>
          <a:srcRect t="7416" r="119" b="5694"/>
          <a:stretch/>
        </p:blipFill>
        <p:spPr>
          <a:xfrm>
            <a:off x="-1" y="-43655"/>
            <a:ext cx="12201525" cy="5498308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 Mostu přes Sázavu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1550650" y="6327775"/>
            <a:ext cx="641350" cy="220663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10" name="Rectangle 16"/>
          <p:cNvSpPr/>
          <p:nvPr/>
        </p:nvSpPr>
        <p:spPr>
          <a:xfrm>
            <a:off x="664634" y="5357814"/>
            <a:ext cx="10862733" cy="10953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331" t="14008" r="329" b="12890"/>
          <a:stretch/>
        </p:blipFill>
        <p:spPr>
          <a:xfrm>
            <a:off x="0" y="-25400"/>
            <a:ext cx="12201524" cy="5473700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 Mostu přes Sázavku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1550650" y="6327775"/>
            <a:ext cx="641350" cy="220663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10" name="Rectangle 16"/>
          <p:cNvSpPr/>
          <p:nvPr/>
        </p:nvSpPr>
        <p:spPr>
          <a:xfrm>
            <a:off x="664634" y="5357814"/>
            <a:ext cx="10862733" cy="10953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2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výstavby VRT v ČR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653739" y="909599"/>
            <a:ext cx="44793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/>
              <a:t>Strategická </a:t>
            </a:r>
            <a:r>
              <a:rPr lang="cs-CZ" sz="1200" b="1" dirty="0" smtClean="0"/>
              <a:t>fáze</a:t>
            </a:r>
            <a:endParaRPr lang="cs-CZ" sz="12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 smtClean="0"/>
              <a:t>Dopravní politika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 smtClean="0"/>
              <a:t>Politika </a:t>
            </a:r>
            <a:r>
              <a:rPr lang="cs-CZ" sz="1200" dirty="0"/>
              <a:t>územního rozvoje ČR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Program rozvoje RS v ČR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Územní a technická studie</a:t>
            </a:r>
          </a:p>
          <a:p>
            <a:pPr>
              <a:spcBef>
                <a:spcPts val="3000"/>
              </a:spcBef>
            </a:pPr>
            <a:r>
              <a:rPr lang="cs-CZ" sz="1200" b="1" dirty="0"/>
              <a:t>Před-investiční </a:t>
            </a:r>
            <a:r>
              <a:rPr lang="cs-CZ" sz="1200" b="1" dirty="0" smtClean="0"/>
              <a:t>fáze</a:t>
            </a:r>
            <a:endParaRPr lang="cs-CZ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u="sng" dirty="0"/>
              <a:t>Studie proveditelnosti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200" dirty="0"/>
              <a:t>Schválení investice (CK MD ČR)</a:t>
            </a:r>
          </a:p>
          <a:p>
            <a:pPr>
              <a:spcBef>
                <a:spcPts val="3000"/>
              </a:spcBef>
            </a:pPr>
            <a:r>
              <a:rPr lang="cs-CZ" sz="1200" b="1" dirty="0"/>
              <a:t>Územní </a:t>
            </a:r>
            <a:r>
              <a:rPr lang="cs-CZ" sz="1200" b="1" dirty="0" smtClean="0"/>
              <a:t>plánování</a:t>
            </a:r>
            <a:endParaRPr lang="cs-CZ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SEA a veřejné projednání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Aktualizace zásad územního rozvoje kraje</a:t>
            </a:r>
          </a:p>
          <a:p>
            <a:pPr>
              <a:spcBef>
                <a:spcPts val="3000"/>
              </a:spcBef>
            </a:pPr>
            <a:r>
              <a:rPr lang="cs-CZ" sz="1200" b="1" dirty="0" smtClean="0"/>
              <a:t>EIA, před-projektová příprava</a:t>
            </a:r>
            <a:endParaRPr lang="cs-CZ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u="sng" dirty="0"/>
              <a:t>EIA a veřejné projednání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u="sng" dirty="0"/>
              <a:t>Dokumentace pro územní </a:t>
            </a:r>
            <a:r>
              <a:rPr lang="cs-CZ" sz="1200" u="sng" dirty="0" smtClean="0"/>
              <a:t>řízení?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u="sng" dirty="0" smtClean="0"/>
              <a:t>DUSL?</a:t>
            </a:r>
            <a:endParaRPr lang="cs-CZ" sz="12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Vydání územního </a:t>
            </a:r>
            <a:r>
              <a:rPr lang="cs-CZ" sz="1200" dirty="0" smtClean="0"/>
              <a:t>rozhodnutí </a:t>
            </a:r>
          </a:p>
          <a:p>
            <a:pPr>
              <a:spcBef>
                <a:spcPts val="3000"/>
              </a:spcBef>
            </a:pPr>
            <a:r>
              <a:rPr lang="cs-CZ" sz="1200" b="1" dirty="0" smtClean="0"/>
              <a:t>Povolení záměru 2024 až 2026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1200" dirty="0" smtClean="0"/>
              <a:t>Projektová dokumentace</a:t>
            </a:r>
            <a:endParaRPr lang="cs-CZ" sz="12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1200" dirty="0"/>
              <a:t>Majetkoprávní vypořádání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1200" dirty="0" smtClean="0"/>
              <a:t>Vydání povolení záměru</a:t>
            </a:r>
            <a:endParaRPr lang="cs-CZ" sz="1200" dirty="0"/>
          </a:p>
        </p:txBody>
      </p:sp>
      <p:sp>
        <p:nvSpPr>
          <p:cNvPr id="9" name="Šipka dolů 8"/>
          <p:cNvSpPr/>
          <p:nvPr/>
        </p:nvSpPr>
        <p:spPr>
          <a:xfrm>
            <a:off x="5052203" y="1959768"/>
            <a:ext cx="245533" cy="310810"/>
          </a:xfrm>
          <a:prstGeom prst="downArrow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sp>
        <p:nvSpPr>
          <p:cNvPr id="12" name="Šipka dolů 11"/>
          <p:cNvSpPr/>
          <p:nvPr/>
        </p:nvSpPr>
        <p:spPr>
          <a:xfrm>
            <a:off x="5052202" y="2838626"/>
            <a:ext cx="245533" cy="310810"/>
          </a:xfrm>
          <a:prstGeom prst="downArrow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sp>
        <p:nvSpPr>
          <p:cNvPr id="13" name="Šipka dolů 12"/>
          <p:cNvSpPr/>
          <p:nvPr/>
        </p:nvSpPr>
        <p:spPr>
          <a:xfrm>
            <a:off x="5052202" y="3821529"/>
            <a:ext cx="245533" cy="310810"/>
          </a:xfrm>
          <a:prstGeom prst="downArrow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sp>
        <p:nvSpPr>
          <p:cNvPr id="14" name="Šipka dolů 13"/>
          <p:cNvSpPr/>
          <p:nvPr/>
        </p:nvSpPr>
        <p:spPr>
          <a:xfrm>
            <a:off x="5052202" y="5073812"/>
            <a:ext cx="245533" cy="310810"/>
          </a:xfrm>
          <a:prstGeom prst="downArrow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866" y="2494033"/>
            <a:ext cx="2700000" cy="1864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866" y="4468073"/>
            <a:ext cx="2713648" cy="1848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866" y="971611"/>
            <a:ext cx="2708191" cy="1412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Obdélník 19"/>
          <p:cNvSpPr/>
          <p:nvPr/>
        </p:nvSpPr>
        <p:spPr>
          <a:xfrm>
            <a:off x="8279209" y="3149436"/>
            <a:ext cx="4479396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endParaRPr lang="cs-CZ" sz="1200" b="1" dirty="0" smtClean="0"/>
          </a:p>
          <a:p>
            <a:pPr>
              <a:spcBef>
                <a:spcPts val="3000"/>
              </a:spcBef>
            </a:pPr>
            <a:r>
              <a:rPr lang="cs-CZ" sz="1200" b="1" dirty="0" smtClean="0"/>
              <a:t>Proces architektonické soutěže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 smtClean="0"/>
              <a:t>Architektonická soutěž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 smtClean="0"/>
              <a:t>Dopracování návrhu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u="sng" dirty="0" smtClean="0"/>
              <a:t>Architektonická 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u="sng" dirty="0" smtClean="0"/>
              <a:t>Dokumentace </a:t>
            </a:r>
            <a:r>
              <a:rPr lang="cs-CZ" sz="1200" u="sng" dirty="0"/>
              <a:t>pro územní </a:t>
            </a:r>
            <a:r>
              <a:rPr lang="cs-CZ" sz="1200" u="sng" dirty="0" smtClean="0"/>
              <a:t>řízení?</a:t>
            </a:r>
            <a:endParaRPr lang="cs-CZ" sz="12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u="sng" dirty="0" smtClean="0"/>
              <a:t>DUSL?</a:t>
            </a:r>
          </a:p>
        </p:txBody>
      </p:sp>
      <p:sp>
        <p:nvSpPr>
          <p:cNvPr id="2" name="Šipka ohnutá nahoru 1"/>
          <p:cNvSpPr/>
          <p:nvPr/>
        </p:nvSpPr>
        <p:spPr>
          <a:xfrm rot="10800000" flipH="1">
            <a:off x="7880747" y="2653133"/>
            <a:ext cx="2171674" cy="601996"/>
          </a:xfrm>
          <a:prstGeom prst="bentUpArrow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3" name="Šipka dolů 22"/>
          <p:cNvSpPr/>
          <p:nvPr/>
        </p:nvSpPr>
        <p:spPr>
          <a:xfrm rot="16200000">
            <a:off x="7905673" y="4203278"/>
            <a:ext cx="245533" cy="431118"/>
          </a:xfrm>
          <a:prstGeom prst="downArrow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sp>
        <p:nvSpPr>
          <p:cNvPr id="25" name="Šipka dolů 24"/>
          <p:cNvSpPr/>
          <p:nvPr/>
        </p:nvSpPr>
        <p:spPr>
          <a:xfrm rot="5400000">
            <a:off x="8638163" y="3738904"/>
            <a:ext cx="245533" cy="2385390"/>
          </a:xfrm>
          <a:prstGeom prst="downArrow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9855675" y="4808832"/>
            <a:ext cx="127370" cy="183856"/>
          </a:xfrm>
          <a:prstGeom prst="rect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7" name="Šipka dolů 26"/>
          <p:cNvSpPr/>
          <p:nvPr/>
        </p:nvSpPr>
        <p:spPr>
          <a:xfrm rot="5400000">
            <a:off x="7755011" y="4203278"/>
            <a:ext cx="245533" cy="431118"/>
          </a:xfrm>
          <a:prstGeom prst="downArrow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sp>
        <p:nvSpPr>
          <p:cNvPr id="28" name="Šipka dolů 27"/>
          <p:cNvSpPr/>
          <p:nvPr/>
        </p:nvSpPr>
        <p:spPr>
          <a:xfrm rot="16200000">
            <a:off x="7905673" y="4374729"/>
            <a:ext cx="245533" cy="431118"/>
          </a:xfrm>
          <a:prstGeom prst="downArrow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  <p:sp>
        <p:nvSpPr>
          <p:cNvPr id="29" name="Šipka dolů 28"/>
          <p:cNvSpPr/>
          <p:nvPr/>
        </p:nvSpPr>
        <p:spPr>
          <a:xfrm rot="5400000">
            <a:off x="7755011" y="4374729"/>
            <a:ext cx="245533" cy="431118"/>
          </a:xfrm>
          <a:prstGeom prst="downArrow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6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 Mostu u Velkého Meziříčí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1550650" y="6327775"/>
            <a:ext cx="641350" cy="220663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10" name="Rectangle 16"/>
          <p:cNvSpPr/>
          <p:nvPr/>
        </p:nvSpPr>
        <p:spPr>
          <a:xfrm>
            <a:off x="664634" y="5357814"/>
            <a:ext cx="10862733" cy="10953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126" t="15151" r="615" b="13181"/>
          <a:stretch/>
        </p:blipFill>
        <p:spPr>
          <a:xfrm>
            <a:off x="0" y="-101600"/>
            <a:ext cx="12192000" cy="556895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 rot="1302188">
            <a:off x="3791105" y="2156391"/>
            <a:ext cx="2511573" cy="1117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68481" y="3154944"/>
            <a:ext cx="1905000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b="1" dirty="0" smtClean="0">
                <a:solidFill>
                  <a:schemeClr val="bg1"/>
                </a:solidFill>
              </a:rPr>
              <a:t>Velké Meziříčí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 rot="18520437">
            <a:off x="5376475" y="2982220"/>
            <a:ext cx="327861" cy="1905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 rot="19206499">
            <a:off x="4931182" y="3437039"/>
            <a:ext cx="327861" cy="1905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748576" y="3786218"/>
            <a:ext cx="4166823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b="1" dirty="0" smtClean="0">
                <a:solidFill>
                  <a:schemeClr val="bg1"/>
                </a:solidFill>
              </a:rPr>
              <a:t>Kamenné viadukty z roku 1942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Most u Velkého Meziříčí</a:t>
            </a:r>
            <a:endParaRPr lang="cs-CZ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662524" y="1160712"/>
            <a:ext cx="7852826" cy="406155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600" b="1" dirty="0" smtClean="0"/>
              <a:t>Most přes Oslavu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200" dirty="0" smtClean="0"/>
              <a:t>Délka 700 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200" dirty="0" smtClean="0"/>
              <a:t>Výška nad hladinou Sázavy 70 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200" dirty="0" smtClean="0"/>
              <a:t>V těsné blízkosti se nachází kamenné mosty s betonovými klenbami z roku 1942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933" b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352" y="2758118"/>
            <a:ext cx="3294189" cy="3398216"/>
          </a:xfrm>
          <a:prstGeom prst="rect">
            <a:avLst/>
          </a:prstGeom>
        </p:spPr>
      </p:pic>
      <p:pic>
        <p:nvPicPr>
          <p:cNvPr id="2050" name="Picture 2" descr="https://d34-a.sdn.cz/d_34/c_img_gQ_q/m77EId.jpeg?fl=res,2200,2200,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98" y="2930280"/>
            <a:ext cx="4400551" cy="293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9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6131" t="19106" r="7479" b="6350"/>
          <a:stretch/>
        </p:blipFill>
        <p:spPr>
          <a:xfrm>
            <a:off x="-12701" y="-12699"/>
            <a:ext cx="12204701" cy="5461000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 Mostu u Velkého Meziříčí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1550650" y="6327775"/>
            <a:ext cx="641350" cy="220663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10" name="Rectangle 16"/>
          <p:cNvSpPr/>
          <p:nvPr/>
        </p:nvSpPr>
        <p:spPr>
          <a:xfrm>
            <a:off x="664634" y="5357814"/>
            <a:ext cx="10862733" cy="10953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8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26078" y="1509712"/>
            <a:ext cx="7011879" cy="2795588"/>
          </a:xfrm>
        </p:spPr>
        <p:txBody>
          <a:bodyPr/>
          <a:lstStyle/>
          <a:p>
            <a:pPr marL="335992" lvl="1" indent="0">
              <a:buNone/>
            </a:pPr>
            <a:r>
              <a:rPr lang="cs-CZ" dirty="0" smtClean="0"/>
              <a:t>Ing. arch. Matyáš Hron</a:t>
            </a:r>
            <a:endParaRPr lang="cs-CZ" dirty="0"/>
          </a:p>
          <a:p>
            <a:pPr marL="671983" lvl="2" indent="0">
              <a:spcAft>
                <a:spcPts val="1200"/>
              </a:spcAft>
              <a:buNone/>
            </a:pPr>
            <a:r>
              <a:rPr lang="cs-CZ" dirty="0"/>
              <a:t>Vedoucí oddělení prostorových dat a architektury</a:t>
            </a:r>
          </a:p>
          <a:p>
            <a:pPr marL="671983" lvl="2" indent="0">
              <a:buNone/>
            </a:pPr>
            <a:r>
              <a:rPr lang="cs-CZ" dirty="0" smtClean="0"/>
              <a:t>www.spravazeleznic.cz/vrt</a:t>
            </a:r>
            <a:endParaRPr lang="cs-CZ" dirty="0"/>
          </a:p>
          <a:p>
            <a:pPr marL="671983" lvl="2" indent="0">
              <a:buNone/>
            </a:pPr>
            <a:r>
              <a:rPr lang="cs-CZ" dirty="0"/>
              <a:t>vrt@spravazeleznic.cz</a:t>
            </a:r>
          </a:p>
          <a:p>
            <a:pPr marL="671983" lvl="2" indent="0">
              <a:buNone/>
            </a:pPr>
            <a:r>
              <a:rPr lang="cs-CZ" dirty="0"/>
              <a:t>Vysokorychlostní tratě ČR</a:t>
            </a:r>
          </a:p>
          <a:p>
            <a:pPr marL="671983" lvl="2" indent="0">
              <a:buNone/>
            </a:pPr>
            <a:endParaRPr lang="cs-CZ" dirty="0"/>
          </a:p>
          <a:p>
            <a:pPr marL="671983" lvl="2" indent="0">
              <a:buNone/>
            </a:pP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www.spravazeleznic.cz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© Správa železnic, státní organizace </a:t>
            </a:r>
          </a:p>
          <a:p>
            <a:pPr marL="0" indent="0">
              <a:buNone/>
            </a:pPr>
            <a:r>
              <a:rPr lang="cs-CZ" dirty="0"/>
              <a:t>Dlážděná 1003/7, 110 00 Praha 1 </a:t>
            </a:r>
          </a:p>
        </p:txBody>
      </p:sp>
      <p:pic>
        <p:nvPicPr>
          <p:cNvPr id="1026" name="Picture 2" descr="logo-facebook.png | Fly by butterfl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940" y="2758939"/>
            <a:ext cx="378558" cy="3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3</a:t>
            </a:fld>
            <a:endParaRPr lang="cs-CZ" dirty="0"/>
          </a:p>
        </p:txBody>
      </p:sp>
      <p:grpSp>
        <p:nvGrpSpPr>
          <p:cNvPr id="2" name="Skupina 1"/>
          <p:cNvGrpSpPr/>
          <p:nvPr/>
        </p:nvGrpSpPr>
        <p:grpSpPr>
          <a:xfrm>
            <a:off x="1466491" y="940278"/>
            <a:ext cx="9430050" cy="6046469"/>
            <a:chOff x="1176330" y="543127"/>
            <a:chExt cx="9945670" cy="6459673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" b="6144"/>
            <a:stretch/>
          </p:blipFill>
          <p:spPr>
            <a:xfrm>
              <a:off x="1176330" y="727401"/>
              <a:ext cx="9945670" cy="6132173"/>
            </a:xfrm>
            <a:prstGeom prst="rect">
              <a:avLst/>
            </a:prstGeom>
          </p:spPr>
        </p:pic>
        <p:sp>
          <p:nvSpPr>
            <p:cNvPr id="8" name="Slza 7"/>
            <p:cNvSpPr/>
            <p:nvPr/>
          </p:nvSpPr>
          <p:spPr>
            <a:xfrm flipH="1" flipV="1">
              <a:off x="5678173" y="1100476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9" name="Slza 8"/>
            <p:cNvSpPr/>
            <p:nvPr/>
          </p:nvSpPr>
          <p:spPr>
            <a:xfrm>
              <a:off x="4720842" y="4820038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0" name="Slza 9"/>
            <p:cNvSpPr/>
            <p:nvPr/>
          </p:nvSpPr>
          <p:spPr>
            <a:xfrm rot="16200000">
              <a:off x="6112627" y="3366849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2" name="Slza 11"/>
            <p:cNvSpPr/>
            <p:nvPr/>
          </p:nvSpPr>
          <p:spPr>
            <a:xfrm rot="16200000">
              <a:off x="9758212" y="4896238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3" name="Slza 12"/>
            <p:cNvSpPr/>
            <p:nvPr/>
          </p:nvSpPr>
          <p:spPr>
            <a:xfrm>
              <a:off x="3551189" y="3133315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6370182" y="3633821"/>
              <a:ext cx="723412" cy="5747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 smtClean="0"/>
                <a:t>??</a:t>
              </a:r>
              <a:endParaRPr lang="en-US" sz="3600" b="1" dirty="0" smtClean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132845" y="5121729"/>
              <a:ext cx="363854" cy="55399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 smtClean="0"/>
                <a:t>?</a:t>
              </a:r>
              <a:endParaRPr lang="en-US" sz="3600" b="1" dirty="0" smtClean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0165135" y="5144589"/>
              <a:ext cx="363854" cy="55399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 smtClean="0"/>
                <a:t>?</a:t>
              </a:r>
              <a:endParaRPr lang="en-US" sz="3600" b="1" dirty="0" smtClean="0"/>
            </a:p>
          </p:txBody>
        </p:sp>
        <p:pic>
          <p:nvPicPr>
            <p:cNvPr id="19" name="Obrázek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82" r="33116"/>
            <a:stretch/>
          </p:blipFill>
          <p:spPr>
            <a:xfrm>
              <a:off x="3629134" y="3205669"/>
              <a:ext cx="982191" cy="982191"/>
            </a:xfrm>
            <a:prstGeom prst="ellipse">
              <a:avLst/>
            </a:prstGeom>
          </p:spPr>
        </p:pic>
        <p:pic>
          <p:nvPicPr>
            <p:cNvPr id="20" name="Obrázek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5757843" y="1172526"/>
              <a:ext cx="982800" cy="982800"/>
            </a:xfrm>
            <a:prstGeom prst="flowChartConnector">
              <a:avLst/>
            </a:prstGeom>
          </p:spPr>
        </p:pic>
        <p:sp>
          <p:nvSpPr>
            <p:cNvPr id="21" name="Slza 20"/>
            <p:cNvSpPr/>
            <p:nvPr/>
          </p:nvSpPr>
          <p:spPr>
            <a:xfrm>
              <a:off x="6112627" y="5633223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6431246" y="5894804"/>
              <a:ext cx="675838" cy="110799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/>
                <a:t>??</a:t>
              </a:r>
              <a:endParaRPr lang="en-US" sz="3600" b="1" dirty="0"/>
            </a:p>
            <a:p>
              <a:endParaRPr lang="en-US" sz="3600" b="1" dirty="0" smtClean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6161551" y="3410755"/>
              <a:ext cx="687265" cy="923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600" b="1" dirty="0" smtClean="0"/>
                <a:t>Pučery VRT</a:t>
              </a:r>
              <a:endParaRPr lang="en-US" sz="600" b="1" dirty="0" smtClean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5113795" y="4858395"/>
              <a:ext cx="687265" cy="923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s-CZ" sz="600" b="1" dirty="0" smtClean="0"/>
                <a:t>Jihlava VRT</a:t>
              </a:r>
              <a:endParaRPr lang="en-US" sz="600" b="1" dirty="0" smtClean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6513203" y="5671739"/>
              <a:ext cx="687265" cy="923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s-CZ" sz="600" b="1" dirty="0" smtClean="0"/>
                <a:t>Brno Vídeňská</a:t>
              </a:r>
              <a:endParaRPr lang="en-US" sz="600" b="1" dirty="0" smtClean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9808802" y="4940780"/>
              <a:ext cx="687265" cy="1846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600" b="1" dirty="0" smtClean="0"/>
                <a:t>Hranice na Moravě</a:t>
              </a:r>
              <a:endParaRPr lang="en-US" sz="600" b="1" dirty="0" smtClean="0"/>
            </a:p>
          </p:txBody>
        </p:sp>
        <p:sp>
          <p:nvSpPr>
            <p:cNvPr id="30" name="Slza 29"/>
            <p:cNvSpPr/>
            <p:nvPr/>
          </p:nvSpPr>
          <p:spPr>
            <a:xfrm rot="16200000" flipH="1" flipV="1">
              <a:off x="2863802" y="543127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3265280" y="1447102"/>
              <a:ext cx="687265" cy="1846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s-CZ" sz="600" b="1" dirty="0" smtClean="0"/>
                <a:t>Ústí nad Labem </a:t>
              </a:r>
            </a:p>
            <a:p>
              <a:pPr algn="r"/>
              <a:r>
                <a:rPr lang="cs-CZ" sz="600" b="1" dirty="0" smtClean="0"/>
                <a:t>centrum</a:t>
              </a:r>
              <a:endParaRPr lang="en-US" sz="600" b="1" dirty="0" smtClean="0"/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3119904" y="749309"/>
              <a:ext cx="614697" cy="55399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 smtClean="0"/>
                <a:t>??</a:t>
              </a:r>
              <a:endParaRPr lang="en-US" sz="3600" b="1" dirty="0" smtClean="0"/>
            </a:p>
          </p:txBody>
        </p:sp>
        <p:sp>
          <p:nvSpPr>
            <p:cNvPr id="32" name="Slza 31"/>
            <p:cNvSpPr/>
            <p:nvPr/>
          </p:nvSpPr>
          <p:spPr>
            <a:xfrm rot="16200000" flipH="1" flipV="1">
              <a:off x="2463695" y="1754507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2863924" y="2729177"/>
              <a:ext cx="687265" cy="923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s-CZ" sz="600" b="1" dirty="0" smtClean="0"/>
                <a:t>Praha sever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2736823" y="2000978"/>
              <a:ext cx="659442" cy="59185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 smtClean="0"/>
                <a:t>??</a:t>
              </a:r>
              <a:endParaRPr lang="en-US" sz="3600" b="1" dirty="0" smtClean="0"/>
            </a:p>
          </p:txBody>
        </p:sp>
        <p:sp>
          <p:nvSpPr>
            <p:cNvPr id="7" name="Ovál 6"/>
            <p:cNvSpPr/>
            <p:nvPr/>
          </p:nvSpPr>
          <p:spPr>
            <a:xfrm>
              <a:off x="4741069" y="2773974"/>
              <a:ext cx="64294" cy="64294"/>
            </a:xfrm>
            <a:prstGeom prst="ellipse">
              <a:avLst/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879977" y="2729177"/>
              <a:ext cx="1233818" cy="7694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500" b="1" dirty="0">
                  <a:solidFill>
                    <a:schemeClr val="bg1"/>
                  </a:solidFill>
                </a:rPr>
                <a:t>t</a:t>
              </a:r>
              <a:r>
                <a:rPr lang="cs-CZ" sz="500" b="1" dirty="0" smtClean="0">
                  <a:solidFill>
                    <a:schemeClr val="bg1"/>
                  </a:solidFill>
                </a:rPr>
                <a:t>erminál Praha sever</a:t>
              </a:r>
              <a:endParaRPr lang="en-US" sz="5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Připravované terminály na VRT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293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7" b="14060"/>
          <a:stretch/>
        </p:blipFill>
        <p:spPr>
          <a:xfrm>
            <a:off x="4241" y="3174"/>
            <a:ext cx="12192000" cy="5457371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Terminál Praha východ</a:t>
            </a:r>
            <a:endParaRPr lang="cs-CZ" dirty="0"/>
          </a:p>
        </p:txBody>
      </p:sp>
      <p:sp>
        <p:nvSpPr>
          <p:cNvPr id="8" name="Rectangle 16"/>
          <p:cNvSpPr/>
          <p:nvPr/>
        </p:nvSpPr>
        <p:spPr>
          <a:xfrm>
            <a:off x="664634" y="5360988"/>
            <a:ext cx="10862733" cy="99557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7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" b="20620"/>
          <a:stretch/>
        </p:blipFill>
        <p:spPr>
          <a:xfrm>
            <a:off x="0" y="1"/>
            <a:ext cx="12191999" cy="5454504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Terminál Roudnice n/L VRT</a:t>
            </a:r>
          </a:p>
        </p:txBody>
      </p:sp>
      <p:sp>
        <p:nvSpPr>
          <p:cNvPr id="8" name="Rectangle 16"/>
          <p:cNvSpPr/>
          <p:nvPr/>
        </p:nvSpPr>
        <p:spPr>
          <a:xfrm>
            <a:off x="664634" y="5360988"/>
            <a:ext cx="10862733" cy="99557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5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Údržbová základna VRT Roudnice nad Labem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/>
          <a:stretch/>
        </p:blipFill>
        <p:spPr>
          <a:xfrm>
            <a:off x="0" y="0"/>
            <a:ext cx="12192000" cy="5460545"/>
          </a:xfrm>
          <a:prstGeom prst="rect">
            <a:avLst/>
          </a:prstGeom>
        </p:spPr>
      </p:pic>
      <p:sp>
        <p:nvSpPr>
          <p:cNvPr id="8" name="Rectangle 16"/>
          <p:cNvSpPr/>
          <p:nvPr/>
        </p:nvSpPr>
        <p:spPr>
          <a:xfrm>
            <a:off x="664634" y="5360988"/>
            <a:ext cx="10862733" cy="99557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5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 přípravy VRT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211671" y="1160712"/>
            <a:ext cx="2106705" cy="36328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1916"/>
          <a:stretch/>
        </p:blipFill>
        <p:spPr>
          <a:xfrm>
            <a:off x="1249623" y="885190"/>
            <a:ext cx="9701235" cy="5972810"/>
          </a:xfrm>
        </p:spPr>
      </p:pic>
      <p:sp>
        <p:nvSpPr>
          <p:cNvPr id="3" name="TextovéPole 2"/>
          <p:cNvSpPr txBox="1"/>
          <p:nvPr/>
        </p:nvSpPr>
        <p:spPr>
          <a:xfrm>
            <a:off x="8384304" y="1453652"/>
            <a:ext cx="3807696" cy="946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cs-CZ" sz="1000" dirty="0" smtClean="0"/>
              <a:t>Projekční práce na dokumentaci pro územní řízení probíhá</a:t>
            </a:r>
            <a:endParaRPr lang="en-US" sz="1000" dirty="0" smtClean="0"/>
          </a:p>
          <a:p>
            <a:pPr>
              <a:spcBef>
                <a:spcPts val="500"/>
              </a:spcBef>
            </a:pPr>
            <a:r>
              <a:rPr lang="cs-CZ" sz="1000" dirty="0" smtClean="0"/>
              <a:t>Projekční práce začali v letošním roce</a:t>
            </a:r>
          </a:p>
          <a:p>
            <a:pPr>
              <a:spcBef>
                <a:spcPts val="500"/>
              </a:spcBef>
            </a:pPr>
            <a:r>
              <a:rPr lang="cs-CZ" sz="1000" dirty="0" smtClean="0"/>
              <a:t>Dokumentace soutěžené a připravované</a:t>
            </a:r>
            <a:endParaRPr lang="en-US" sz="1000" dirty="0" smtClean="0"/>
          </a:p>
          <a:p>
            <a:pPr>
              <a:spcBef>
                <a:spcPts val="500"/>
              </a:spcBef>
            </a:pPr>
            <a:r>
              <a:rPr lang="cs-CZ" sz="1000" dirty="0"/>
              <a:t>Další plánované úseky</a:t>
            </a:r>
          </a:p>
          <a:p>
            <a:endParaRPr lang="cs-CZ" sz="9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8023812" y="1143846"/>
            <a:ext cx="3807696" cy="2923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1000" b="1" dirty="0" smtClean="0"/>
              <a:t>Preliminary/zoning design</a:t>
            </a:r>
            <a:r>
              <a:rPr lang="cs-CZ" sz="1000" b="1" dirty="0" smtClean="0"/>
              <a:t> + EIA</a:t>
            </a:r>
            <a:endParaRPr lang="cs-CZ" sz="900" b="1" dirty="0"/>
          </a:p>
          <a:p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15469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 dirty="0"/>
          </a:p>
        </p:txBody>
      </p:sp>
      <p:grpSp>
        <p:nvGrpSpPr>
          <p:cNvPr id="2" name="Skupina 1"/>
          <p:cNvGrpSpPr/>
          <p:nvPr/>
        </p:nvGrpSpPr>
        <p:grpSpPr>
          <a:xfrm>
            <a:off x="1466491" y="940278"/>
            <a:ext cx="9430050" cy="6046469"/>
            <a:chOff x="1176330" y="543127"/>
            <a:chExt cx="9945670" cy="6459673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" b="6144"/>
            <a:stretch/>
          </p:blipFill>
          <p:spPr>
            <a:xfrm>
              <a:off x="1176330" y="727401"/>
              <a:ext cx="9945670" cy="6132173"/>
            </a:xfrm>
            <a:prstGeom prst="rect">
              <a:avLst/>
            </a:prstGeom>
          </p:spPr>
        </p:pic>
        <p:sp>
          <p:nvSpPr>
            <p:cNvPr id="8" name="Slza 7"/>
            <p:cNvSpPr/>
            <p:nvPr/>
          </p:nvSpPr>
          <p:spPr>
            <a:xfrm flipH="1" flipV="1">
              <a:off x="5678173" y="1100476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9" name="Slza 8"/>
            <p:cNvSpPr/>
            <p:nvPr/>
          </p:nvSpPr>
          <p:spPr>
            <a:xfrm>
              <a:off x="4720842" y="4820038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0" name="Slza 9"/>
            <p:cNvSpPr/>
            <p:nvPr/>
          </p:nvSpPr>
          <p:spPr>
            <a:xfrm rot="16200000">
              <a:off x="6112627" y="3366849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2" name="Slza 11"/>
            <p:cNvSpPr/>
            <p:nvPr/>
          </p:nvSpPr>
          <p:spPr>
            <a:xfrm rot="16200000">
              <a:off x="9758212" y="4896238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3" name="Slza 12"/>
            <p:cNvSpPr/>
            <p:nvPr/>
          </p:nvSpPr>
          <p:spPr>
            <a:xfrm>
              <a:off x="3551189" y="3133315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6370182" y="3633821"/>
              <a:ext cx="723412" cy="5747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 smtClean="0"/>
                <a:t>??</a:t>
              </a:r>
              <a:endParaRPr lang="en-US" sz="3600" b="1" dirty="0" smtClean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132845" y="5121729"/>
              <a:ext cx="363854" cy="55399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 smtClean="0"/>
                <a:t>?</a:t>
              </a:r>
              <a:endParaRPr lang="en-US" sz="3600" b="1" dirty="0" smtClean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0165135" y="5144589"/>
              <a:ext cx="363854" cy="55399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 smtClean="0"/>
                <a:t>?</a:t>
              </a:r>
              <a:endParaRPr lang="en-US" sz="3600" b="1" dirty="0" smtClean="0"/>
            </a:p>
          </p:txBody>
        </p:sp>
        <p:pic>
          <p:nvPicPr>
            <p:cNvPr id="19" name="Obrázek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82" r="33116"/>
            <a:stretch/>
          </p:blipFill>
          <p:spPr>
            <a:xfrm>
              <a:off x="3629134" y="3205669"/>
              <a:ext cx="982191" cy="982191"/>
            </a:xfrm>
            <a:prstGeom prst="ellipse">
              <a:avLst/>
            </a:prstGeom>
          </p:spPr>
        </p:pic>
        <p:pic>
          <p:nvPicPr>
            <p:cNvPr id="20" name="Obrázek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5757843" y="1172526"/>
              <a:ext cx="982800" cy="982800"/>
            </a:xfrm>
            <a:prstGeom prst="flowChartConnector">
              <a:avLst/>
            </a:prstGeom>
          </p:spPr>
        </p:pic>
        <p:sp>
          <p:nvSpPr>
            <p:cNvPr id="21" name="Slza 20"/>
            <p:cNvSpPr/>
            <p:nvPr/>
          </p:nvSpPr>
          <p:spPr>
            <a:xfrm>
              <a:off x="6112627" y="5633223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6431246" y="5894804"/>
              <a:ext cx="675838" cy="110799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/>
                <a:t>??</a:t>
              </a:r>
              <a:endParaRPr lang="en-US" sz="3600" b="1" dirty="0"/>
            </a:p>
            <a:p>
              <a:endParaRPr lang="en-US" sz="3600" b="1" dirty="0" smtClean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6161551" y="3410755"/>
              <a:ext cx="687265" cy="923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600" b="1" dirty="0" smtClean="0"/>
                <a:t>Pučery VRT</a:t>
              </a:r>
              <a:endParaRPr lang="en-US" sz="600" b="1" dirty="0" smtClean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5113795" y="4858395"/>
              <a:ext cx="687265" cy="923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s-CZ" sz="600" b="1" dirty="0" smtClean="0"/>
                <a:t>Jihlava VRT</a:t>
              </a:r>
              <a:endParaRPr lang="en-US" sz="600" b="1" dirty="0" smtClean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6513203" y="5671739"/>
              <a:ext cx="687265" cy="923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s-CZ" sz="600" b="1" dirty="0" smtClean="0"/>
                <a:t>Brno Vídeňská</a:t>
              </a:r>
              <a:endParaRPr lang="en-US" sz="600" b="1" dirty="0" smtClean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9808802" y="4940780"/>
              <a:ext cx="687265" cy="1846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600" b="1" dirty="0" smtClean="0"/>
                <a:t>Hranice na Moravě</a:t>
              </a:r>
              <a:endParaRPr lang="en-US" sz="600" b="1" dirty="0" smtClean="0"/>
            </a:p>
          </p:txBody>
        </p:sp>
        <p:sp>
          <p:nvSpPr>
            <p:cNvPr id="30" name="Slza 29"/>
            <p:cNvSpPr/>
            <p:nvPr/>
          </p:nvSpPr>
          <p:spPr>
            <a:xfrm rot="16200000" flipH="1" flipV="1">
              <a:off x="2863802" y="543127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3265280" y="1447102"/>
              <a:ext cx="687265" cy="1846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s-CZ" sz="600" b="1" dirty="0" smtClean="0"/>
                <a:t>Ústí nad Labem </a:t>
              </a:r>
            </a:p>
            <a:p>
              <a:pPr algn="r"/>
              <a:r>
                <a:rPr lang="cs-CZ" sz="600" b="1" dirty="0" smtClean="0"/>
                <a:t>centrum</a:t>
              </a:r>
              <a:endParaRPr lang="en-US" sz="600" b="1" dirty="0" smtClean="0"/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3119904" y="749309"/>
              <a:ext cx="614697" cy="55399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 smtClean="0"/>
                <a:t>??</a:t>
              </a:r>
              <a:endParaRPr lang="en-US" sz="3600" b="1" dirty="0" smtClean="0"/>
            </a:p>
          </p:txBody>
        </p:sp>
        <p:sp>
          <p:nvSpPr>
            <p:cNvPr id="32" name="Slza 31"/>
            <p:cNvSpPr/>
            <p:nvPr/>
          </p:nvSpPr>
          <p:spPr>
            <a:xfrm rot="16200000" flipH="1" flipV="1">
              <a:off x="2463695" y="1754507"/>
              <a:ext cx="1126900" cy="1126900"/>
            </a:xfrm>
            <a:prstGeom prst="teardrop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2863924" y="2729177"/>
              <a:ext cx="687265" cy="923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s-CZ" sz="600" b="1" dirty="0" smtClean="0"/>
                <a:t>Praha sever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2736823" y="2000978"/>
              <a:ext cx="659442" cy="59185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600" b="1" dirty="0" smtClean="0"/>
                <a:t>??</a:t>
              </a:r>
              <a:endParaRPr lang="en-US" sz="3600" b="1" dirty="0" smtClean="0"/>
            </a:p>
          </p:txBody>
        </p:sp>
        <p:sp>
          <p:nvSpPr>
            <p:cNvPr id="7" name="Ovál 6"/>
            <p:cNvSpPr/>
            <p:nvPr/>
          </p:nvSpPr>
          <p:spPr>
            <a:xfrm>
              <a:off x="4741069" y="2773974"/>
              <a:ext cx="64294" cy="64294"/>
            </a:xfrm>
            <a:prstGeom prst="ellipse">
              <a:avLst/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879977" y="2729177"/>
              <a:ext cx="1233818" cy="7694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500" b="1" dirty="0">
                  <a:solidFill>
                    <a:schemeClr val="bg1"/>
                  </a:solidFill>
                </a:rPr>
                <a:t>t</a:t>
              </a:r>
              <a:r>
                <a:rPr lang="cs-CZ" sz="500" b="1" dirty="0" smtClean="0">
                  <a:solidFill>
                    <a:schemeClr val="bg1"/>
                  </a:solidFill>
                </a:rPr>
                <a:t>erminál Praha sever</a:t>
              </a:r>
              <a:endParaRPr lang="en-US" sz="5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Připravované terminály na VRT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00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2840" b="6879"/>
          <a:stretch/>
        </p:blipFill>
        <p:spPr>
          <a:xfrm>
            <a:off x="1" y="1"/>
            <a:ext cx="12192000" cy="5442438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 Mostu u Velkého Meziříčí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1550650" y="6327775"/>
            <a:ext cx="641350" cy="220663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10" name="Rectangle 16"/>
          <p:cNvSpPr/>
          <p:nvPr/>
        </p:nvSpPr>
        <p:spPr>
          <a:xfrm>
            <a:off x="664634" y="5357814"/>
            <a:ext cx="10862733" cy="10953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 rot="2695519">
            <a:off x="3651368" y="2091835"/>
            <a:ext cx="1006247" cy="3534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68481" y="2022316"/>
            <a:ext cx="1905000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b="1" dirty="0" smtClean="0">
                <a:solidFill>
                  <a:schemeClr val="bg1"/>
                </a:solidFill>
              </a:rPr>
              <a:t>Přemostění D1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605826" y="2885858"/>
            <a:ext cx="4166823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b="1" dirty="0" smtClean="0">
                <a:solidFill>
                  <a:schemeClr val="bg1"/>
                </a:solidFill>
              </a:rPr>
              <a:t>Terminál Jihlava VRT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 rot="2695519">
            <a:off x="5037282" y="3337588"/>
            <a:ext cx="1006247" cy="3534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8DDC52BD08C74A84BD722897D47355" ma:contentTypeVersion="7" ma:contentTypeDescription="Vytvořit nový dokument" ma:contentTypeScope="" ma:versionID="0091792794118dfa8380e63db8c156dc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e50c54431dbdc2c5f53f82dc5678a903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URL" minOccurs="0"/>
                <xsd:element ref="ns2:_Source" minOccurs="0"/>
                <xsd:element ref="ns2:_RightsManagement" minOccurs="0"/>
                <xsd:element ref="ns2:_Coverag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URL" ma:index="8" nillable="true" ma:displayName="Adresa 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9" nillable="true" ma:displayName="Zdroj" ma:description="Odkazy na prostředky, z nichž byl tento prostředek odvozen" ma:internalName="_Source">
      <xsd:simpleType>
        <xsd:restriction base="dms:Note"/>
      </xsd:simpleType>
    </xsd:element>
    <xsd:element name="_RightsManagement" ma:index="10" nillable="true" ma:displayName="Správa práv" ma:description="Informace o právech souvisejících s tímto prostředkem" ma:internalName="_RightsManagement">
      <xsd:simpleType>
        <xsd:restriction base="dms:Note"/>
      </xsd:simpleType>
    </xsd:element>
    <xsd:element name="_Coverage" ma:index="11" nillable="true" ma:displayName="Pokrytí" ma:description="Rozsah" ma:internalName="_Coverag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 ma:readOnly="tru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2" ma:displayName="Kategorie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_Source xmlns="http://schemas.microsoft.com/sharepoint/v3/fields" xsi:nil="true"/>
    <URL xmlns="http://schemas.microsoft.com/sharepoint/v3">
      <Url xsi:nil="true"/>
      <Description xsi:nil="true"/>
    </URL>
    <_Coverage xmlns="http://schemas.microsoft.com/sharepoint/v3/fields" xsi:nil="true"/>
    <_RightsManagemen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F94E4B4A-762D-4788-A02B-B0D098C24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9611C99E-EE2E-4410-82A3-3F67F1368F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0DFF0E-4DB8-41B7-B56E-ED52B3911F7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schemas.microsoft.com/sharepoint/v3/fields"/>
    <ds:schemaRef ds:uri="http://purl.org/dc/dcmitype/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21043</TotalTime>
  <Words>478</Words>
  <Application>Microsoft Office PowerPoint</Application>
  <PresentationFormat>Širokoúhlá obrazovka</PresentationFormat>
  <Paragraphs>159</Paragraphs>
  <Slides>23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Courier New</vt:lpstr>
      <vt:lpstr>Verdana</vt:lpstr>
      <vt:lpstr>Wingdings</vt:lpstr>
      <vt:lpstr>Office Theme</vt:lpstr>
      <vt:lpstr> VRT a potenciální architektonické soutěže</vt:lpstr>
      <vt:lpstr>Příprava výstavby VRT v ČR </vt:lpstr>
      <vt:lpstr>Připravované terminály na VRT</vt:lpstr>
      <vt:lpstr>Terminál Praha východ</vt:lpstr>
      <vt:lpstr>Terminál Roudnice n/L VRT</vt:lpstr>
      <vt:lpstr>Údržbová základna VRT Roudnice nad Labem</vt:lpstr>
      <vt:lpstr>Stav přípravy VRT </vt:lpstr>
      <vt:lpstr>Připravované terminály na VRT</vt:lpstr>
      <vt:lpstr>Lokalita Mostu u Velkého Meziříčí</vt:lpstr>
      <vt:lpstr>Terminál Jihlava VRT</vt:lpstr>
      <vt:lpstr>Nîmes Pont du Gard</vt:lpstr>
      <vt:lpstr>Hranice na Moravě</vt:lpstr>
      <vt:lpstr>Hranice na Moravě</vt:lpstr>
      <vt:lpstr>Hranice na Moravě</vt:lpstr>
      <vt:lpstr>Další významné objekty na VRT</vt:lpstr>
      <vt:lpstr>Mosty přes Sázavu a Sázavku</vt:lpstr>
      <vt:lpstr>Mosty přes Sázavu a Sázavku</vt:lpstr>
      <vt:lpstr>Lokalita Mostu přes Sázavu</vt:lpstr>
      <vt:lpstr>Lokalita Mostu přes Sázavku</vt:lpstr>
      <vt:lpstr>Lokalita Mostu u Velkého Meziříčí</vt:lpstr>
      <vt:lpstr>Most u Velkého Meziříčí</vt:lpstr>
      <vt:lpstr>Lokalita Mostu u Velkého Meziříčí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 příslušné prezentace</dc:title>
  <dc:creator>Kolář Petr, Ing.</dc:creator>
  <cp:lastModifiedBy>Hron Matyáš, Ing. arch.</cp:lastModifiedBy>
  <cp:revision>1267</cp:revision>
  <cp:lastPrinted>2023-05-23T13:34:21Z</cp:lastPrinted>
  <dcterms:created xsi:type="dcterms:W3CDTF">2018-05-24T14:44:43Z</dcterms:created>
  <dcterms:modified xsi:type="dcterms:W3CDTF">2023-06-05T04:48:42Z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0x010100D68DDC52BD08C74A84BD722897D47355</vt:lpwstr>
  </property>
</Properties>
</file>