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777" r:id="rId5"/>
    <p:sldId id="604" r:id="rId6"/>
    <p:sldId id="357" r:id="rId7"/>
    <p:sldId id="367" r:id="rId8"/>
    <p:sldId id="808" r:id="rId9"/>
    <p:sldId id="360" r:id="rId10"/>
    <p:sldId id="361" r:id="rId11"/>
    <p:sldId id="615" r:id="rId12"/>
    <p:sldId id="819" r:id="rId13"/>
    <p:sldId id="818" r:id="rId14"/>
    <p:sldId id="325" r:id="rId15"/>
    <p:sldId id="810" r:id="rId16"/>
    <p:sldId id="369" r:id="rId17"/>
    <p:sldId id="812" r:id="rId18"/>
    <p:sldId id="822" r:id="rId19"/>
    <p:sldId id="813" r:id="rId20"/>
    <p:sldId id="614" r:id="rId21"/>
    <p:sldId id="386" r:id="rId22"/>
    <p:sldId id="820" r:id="rId23"/>
    <p:sldId id="806" r:id="rId24"/>
  </p:sldIdLst>
  <p:sldSz cx="12192000" cy="6858000"/>
  <p:notesSz cx="6858000" cy="9144000"/>
  <p:defaultTextStyle>
    <a:defPPr>
      <a:defRPr lang="cs-CZ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orient="horz" pos="364" userDrawn="1">
          <p15:clr>
            <a:srgbClr val="A4A3A4"/>
          </p15:clr>
        </p15:guide>
        <p15:guide id="3" orient="horz" pos="5500" userDrawn="1">
          <p15:clr>
            <a:srgbClr val="A4A3A4"/>
          </p15:clr>
        </p15:guide>
        <p15:guide id="5" orient="horz" pos="5096" userDrawn="1">
          <p15:clr>
            <a:srgbClr val="A4A3A4"/>
          </p15:clr>
        </p15:guide>
        <p15:guide id="6" orient="horz" pos="1268" userDrawn="1">
          <p15:clr>
            <a:srgbClr val="A4A3A4"/>
          </p15:clr>
        </p15:guide>
        <p15:guide id="7" pos="3840" userDrawn="1">
          <p15:clr>
            <a:srgbClr val="A4A3A4"/>
          </p15:clr>
        </p15:guide>
        <p15:guide id="8" pos="417" userDrawn="1">
          <p15:clr>
            <a:srgbClr val="A4A3A4"/>
          </p15:clr>
        </p15:guide>
        <p15:guide id="9" pos="7268" userDrawn="1">
          <p15:clr>
            <a:srgbClr val="A4A3A4"/>
          </p15:clr>
        </p15:guide>
        <p15:guide id="10" pos="2732" userDrawn="1">
          <p15:clr>
            <a:srgbClr val="A4A3A4"/>
          </p15:clr>
        </p15:guide>
        <p15:guide id="11" pos="4948" userDrawn="1">
          <p15:clr>
            <a:srgbClr val="A4A3A4"/>
          </p15:clr>
        </p15:guide>
        <p15:guide id="12" pos="5152" userDrawn="1">
          <p15:clr>
            <a:srgbClr val="A4A3A4"/>
          </p15:clr>
        </p15:guide>
        <p15:guide id="13" pos="3735" userDrawn="1">
          <p15:clr>
            <a:srgbClr val="A4A3A4"/>
          </p15:clr>
        </p15:guide>
        <p15:guide id="14" pos="3945" userDrawn="1">
          <p15:clr>
            <a:srgbClr val="A4A3A4"/>
          </p15:clr>
        </p15:guide>
        <p15:guide id="15" pos="2528" userDrawn="1">
          <p15:clr>
            <a:srgbClr val="A4A3A4"/>
          </p15:clr>
        </p15:guide>
        <p15:guide id="16" orient="horz" pos="4592" userDrawn="1">
          <p15:clr>
            <a:srgbClr val="A4A3A4"/>
          </p15:clr>
        </p15:guide>
        <p15:guide id="17" orient="horz" pos="2160" userDrawn="1">
          <p15:clr>
            <a:srgbClr val="A4A3A4"/>
          </p15:clr>
        </p15:guide>
        <p15:guide id="18" orient="horz" pos="273" userDrawn="1">
          <p15:clr>
            <a:srgbClr val="A4A3A4"/>
          </p15:clr>
        </p15:guide>
        <p15:guide id="19" orient="horz" pos="4125" userDrawn="1">
          <p15:clr>
            <a:srgbClr val="A4A3A4"/>
          </p15:clr>
        </p15:guide>
        <p15:guide id="20" orient="horz" pos="3823" userDrawn="1">
          <p15:clr>
            <a:srgbClr val="A4A3A4"/>
          </p15:clr>
        </p15:guide>
        <p15:guide id="21" orient="horz" pos="951" userDrawn="1">
          <p15:clr>
            <a:srgbClr val="A4A3A4"/>
          </p15:clr>
        </p15:guide>
        <p15:guide id="22" orient="horz" pos="34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BCE2"/>
    <a:srgbClr val="000000"/>
    <a:srgbClr val="FFFFFF"/>
    <a:srgbClr val="FF5200"/>
    <a:srgbClr val="82BC00"/>
    <a:srgbClr val="00A1E0"/>
    <a:srgbClr val="E6E6E6"/>
    <a:srgbClr val="002B59"/>
    <a:srgbClr val="B7B8BA"/>
    <a:srgbClr val="A712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82C228D-DB82-498E-97C7-A9C4409E5F8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82C228D-DB82-498E-97C7-A9C4409E5F8C}" styleName="SZDC Tab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7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7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381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solidFill>
            <a:schemeClr val="accent3">
              <a:alpha val="20000"/>
            </a:schemeClr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5252" autoAdjust="0"/>
  </p:normalViewPr>
  <p:slideViewPr>
    <p:cSldViewPr snapToGrid="0">
      <p:cViewPr varScale="1">
        <p:scale>
          <a:sx n="97" d="100"/>
          <a:sy n="97" d="100"/>
        </p:scale>
        <p:origin x="1056" y="72"/>
      </p:cViewPr>
      <p:guideLst>
        <p:guide orient="horz" pos="2880"/>
        <p:guide orient="horz" pos="364"/>
        <p:guide orient="horz" pos="5500"/>
        <p:guide orient="horz" pos="5096"/>
        <p:guide orient="horz" pos="1268"/>
        <p:guide pos="3840"/>
        <p:guide pos="417"/>
        <p:guide pos="7268"/>
        <p:guide pos="2732"/>
        <p:guide pos="4948"/>
        <p:guide pos="5152"/>
        <p:guide pos="3735"/>
        <p:guide pos="3945"/>
        <p:guide pos="2528"/>
        <p:guide orient="horz" pos="4592"/>
        <p:guide orient="horz" pos="2160"/>
        <p:guide orient="horz" pos="273"/>
        <p:guide orient="horz" pos="4125"/>
        <p:guide orient="horz" pos="3823"/>
        <p:guide orient="horz" pos="951"/>
        <p:guide orient="horz" pos="3444"/>
      </p:guideLst>
    </p:cSldViewPr>
  </p:slideViewPr>
  <p:outlineViewPr>
    <p:cViewPr>
      <p:scale>
        <a:sx n="33" d="100"/>
        <a:sy n="33" d="100"/>
      </p:scale>
      <p:origin x="0" y="61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3942" y="84"/>
      </p:cViewPr>
      <p:guideLst/>
    </p:cSldViewPr>
  </p:notesViewPr>
  <p:gridSpacing cx="126000" cy="126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4C984701-2762-4D9F-8DF2-14786E7037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BBD9CD2-9110-40FB-9D69-F3AEBB8C1F0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70A86-751A-468E-8A74-B2951CD2CCB4}" type="datetimeFigureOut">
              <a:rPr lang="cs-CZ" smtClean="0"/>
              <a:t>05.06.2023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310F0B1-8B7A-4DFB-B33A-A8565387A8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84FD846-55CA-40A9-ADF6-CB5C85620B3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90479F-202E-464C-8862-055CC84A9E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6303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8D279-CB39-4E49-B4C4-534702CDECCA}" type="datetimeFigureOut">
              <a:rPr lang="cs-CZ" smtClean="0"/>
              <a:pPr/>
              <a:t>05.06.2023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E2BAC-C39F-4556-A179-5451CF6BF04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6254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-223838" y="808038"/>
            <a:ext cx="7186613" cy="4043362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100" dirty="0"/>
              <a:t>Projekt je součástí koridoru Orient/East-Med celoevropské sítě TEN-T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>
                <a:solidFill>
                  <a:prstClr val="black"/>
                </a:solidFill>
              </a:rPr>
              <a:pPr/>
              <a:t>3</a:t>
            </a:fld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904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sz="11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>
                <a:solidFill>
                  <a:prstClr val="black"/>
                </a:solidFill>
              </a:rPr>
              <a:pPr/>
              <a:t>4</a:t>
            </a:fld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689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sz="11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>
                <a:solidFill>
                  <a:prstClr val="black"/>
                </a:solidFill>
              </a:rPr>
              <a:pPr/>
              <a:t>6</a:t>
            </a:fld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148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sz="11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>
                <a:solidFill>
                  <a:prstClr val="black"/>
                </a:solidFill>
              </a:rPr>
              <a:pPr/>
              <a:t>7</a:t>
            </a:fld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148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8553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800" b="1" dirty="0"/>
              <a:t>Klíčové úkoly:</a:t>
            </a:r>
          </a:p>
          <a:p>
            <a:pPr marL="846900" lvl="3" indent="-342900">
              <a:spcBef>
                <a:spcPts val="240"/>
              </a:spcBef>
              <a:spcAft>
                <a:spcPts val="300"/>
              </a:spcAft>
              <a:buClr>
                <a:schemeClr val="tx2"/>
              </a:buClr>
            </a:pPr>
            <a:r>
              <a:rPr lang="cs-CZ" sz="1600" b="0" dirty="0"/>
              <a:t>kompetence národních úřadů,</a:t>
            </a:r>
          </a:p>
          <a:p>
            <a:pPr marL="846900" lvl="3" indent="-342900">
              <a:spcBef>
                <a:spcPts val="240"/>
              </a:spcBef>
              <a:spcAft>
                <a:spcPts val="300"/>
              </a:spcAft>
              <a:buClr>
                <a:schemeClr val="tx2"/>
              </a:buClr>
            </a:pPr>
            <a:r>
              <a:rPr lang="cs-CZ" sz="1600" b="0" dirty="0"/>
              <a:t>způsob uplatňování národní legislativy,</a:t>
            </a:r>
          </a:p>
          <a:p>
            <a:pPr marL="846900" lvl="3" indent="-342900">
              <a:spcBef>
                <a:spcPts val="240"/>
              </a:spcBef>
              <a:spcAft>
                <a:spcPts val="300"/>
              </a:spcAft>
              <a:buClr>
                <a:schemeClr val="tx2"/>
              </a:buClr>
            </a:pPr>
            <a:r>
              <a:rPr lang="cs-CZ" sz="1600" b="0" dirty="0"/>
              <a:t>zásady financování (zdroje, toky, kontroly,...),</a:t>
            </a:r>
          </a:p>
          <a:p>
            <a:pPr marL="846900" lvl="3" indent="-342900">
              <a:spcBef>
                <a:spcPts val="240"/>
              </a:spcBef>
              <a:spcAft>
                <a:spcPts val="300"/>
              </a:spcAft>
              <a:buClr>
                <a:schemeClr val="tx2"/>
              </a:buClr>
            </a:pPr>
            <a:r>
              <a:rPr lang="cs-CZ" sz="1600" b="0" dirty="0"/>
              <a:t>rozdílné technické standardy a specifikace,</a:t>
            </a:r>
          </a:p>
          <a:p>
            <a:pPr marL="846900" lvl="3" indent="-342900">
              <a:spcBef>
                <a:spcPts val="240"/>
              </a:spcBef>
              <a:spcAft>
                <a:spcPts val="300"/>
              </a:spcAft>
              <a:buClr>
                <a:schemeClr val="tx2"/>
              </a:buClr>
            </a:pPr>
            <a:r>
              <a:rPr lang="cs-CZ" sz="1600" b="0" dirty="0"/>
              <a:t>zásady provozování nové infrastruktury,</a:t>
            </a:r>
          </a:p>
          <a:p>
            <a:pPr marL="846900" lvl="3" indent="-342900">
              <a:spcBef>
                <a:spcPts val="240"/>
              </a:spcBef>
              <a:spcAft>
                <a:spcPts val="300"/>
              </a:spcAft>
              <a:buClr>
                <a:schemeClr val="tx2"/>
              </a:buClr>
            </a:pPr>
            <a:r>
              <a:rPr lang="cs-CZ" sz="1600" b="0" dirty="0"/>
              <a:t>...</a:t>
            </a:r>
          </a:p>
          <a:p>
            <a:pPr marL="846900" lvl="3" indent="-342900">
              <a:spcBef>
                <a:spcPts val="240"/>
              </a:spcBef>
              <a:spcAft>
                <a:spcPts val="300"/>
              </a:spcAft>
              <a:buClr>
                <a:schemeClr val="tx2"/>
              </a:buClr>
            </a:pPr>
            <a:r>
              <a:rPr lang="cs-CZ" sz="1600" b="0" dirty="0"/>
              <a:t>vznik nového hraničního bodu.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4388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6483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E2BAC-C39F-4556-A179-5451CF6BF04D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9481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662525" y="5359351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49"/>
            <a:ext cx="12192000" cy="1390651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2523" y="4059080"/>
            <a:ext cx="10875433" cy="1134144"/>
          </a:xfrm>
        </p:spPr>
        <p:txBody>
          <a:bodyPr anchor="b" anchorCtr="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2523" y="3429000"/>
            <a:ext cx="10875433" cy="378048"/>
          </a:xfrm>
        </p:spPr>
        <p:txBody>
          <a:bodyPr anchor="b" anchorCtr="0"/>
          <a:lstStyle>
            <a:lvl1pPr marL="335992" indent="-335992" algn="l">
              <a:buClrTx/>
              <a:buFont typeface="Verdana" pitchFamily="34" charset="0"/>
              <a:buChar char="—"/>
              <a:defRPr sz="2000" b="1">
                <a:solidFill>
                  <a:schemeClr val="accent3"/>
                </a:solidFill>
              </a:defRPr>
            </a:lvl1pPr>
            <a:lvl2pPr marL="671983" indent="-335992" algn="l">
              <a:buClrTx/>
              <a:buFont typeface="Verdana" pitchFamily="34" charset="0"/>
              <a:buChar char="—"/>
              <a:defRPr sz="2000">
                <a:solidFill>
                  <a:schemeClr val="accent3"/>
                </a:solidFill>
              </a:defRPr>
            </a:lvl2pPr>
            <a:lvl3pPr marL="1007975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3pPr>
            <a:lvl4pPr marL="1295968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4pPr>
            <a:lvl5pPr marL="1583960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5pPr>
            <a:lvl6pPr marL="1871953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6pPr>
            <a:lvl7pPr marL="2159946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7pPr>
            <a:lvl8pPr marL="2447939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8pPr>
            <a:lvl9pPr marL="2735932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25" y="6327371"/>
            <a:ext cx="10875433" cy="221071"/>
          </a:xfrm>
        </p:spPr>
        <p:txBody>
          <a:bodyPr anchor="b" anchorCtr="0"/>
          <a:lstStyle>
            <a:lvl1pPr marL="287993" indent="-287993">
              <a:buClrTx/>
              <a:defRPr sz="1467" b="1">
                <a:solidFill>
                  <a:schemeClr val="tx1"/>
                </a:solidFill>
              </a:defRPr>
            </a:lvl1pPr>
            <a:lvl2pPr marL="575986" indent="-287993">
              <a:buClrTx/>
              <a:defRPr sz="1467" b="0">
                <a:solidFill>
                  <a:schemeClr val="tx1"/>
                </a:solidFill>
              </a:defRPr>
            </a:lvl2pPr>
            <a:lvl3pPr marL="863978" indent="-287993">
              <a:buClrTx/>
              <a:defRPr sz="1467" b="0">
                <a:solidFill>
                  <a:schemeClr val="tx1"/>
                </a:solidFill>
              </a:defRPr>
            </a:lvl3pPr>
            <a:lvl4pPr marL="1199970" indent="-287993">
              <a:buClrTx/>
              <a:defRPr sz="1467" b="0">
                <a:solidFill>
                  <a:schemeClr val="tx1"/>
                </a:solidFill>
              </a:defRPr>
            </a:lvl4pPr>
            <a:lvl5pPr marL="1535962" indent="-287993">
              <a:buClrTx/>
              <a:defRPr sz="1467" b="0">
                <a:solidFill>
                  <a:schemeClr val="tx1"/>
                </a:solidFill>
              </a:defRPr>
            </a:lvl5pPr>
            <a:lvl6pPr marL="1823954" indent="-287993">
              <a:buClrTx/>
              <a:defRPr sz="1467" b="0">
                <a:solidFill>
                  <a:schemeClr val="tx1"/>
                </a:solidFill>
              </a:defRPr>
            </a:lvl6pPr>
            <a:lvl7pPr marL="2111947" indent="-287993">
              <a:buClrTx/>
              <a:defRPr sz="1467" b="0">
                <a:solidFill>
                  <a:schemeClr val="tx1"/>
                </a:solidFill>
              </a:defRPr>
            </a:lvl7pPr>
            <a:lvl8pPr marL="2399940" indent="-287993">
              <a:buClrTx/>
              <a:defRPr sz="1467" b="0">
                <a:solidFill>
                  <a:schemeClr val="tx1"/>
                </a:solidFill>
              </a:defRPr>
            </a:lvl8pPr>
            <a:lvl9pPr marL="2687933" indent="-287993">
              <a:buClrTx/>
              <a:defRPr sz="1467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62525" y="5571272"/>
            <a:ext cx="10875433" cy="496152"/>
          </a:xfrm>
        </p:spPr>
        <p:txBody>
          <a:bodyPr anchor="t" anchorCtr="0"/>
          <a:lstStyle>
            <a:lvl1pPr marL="335992" indent="-335992">
              <a:buClrTx/>
              <a:defRPr sz="2000" b="0">
                <a:solidFill>
                  <a:schemeClr val="tx1"/>
                </a:solidFill>
              </a:defRPr>
            </a:lvl1pPr>
            <a:lvl2pPr marL="623984" indent="-287993">
              <a:buClrTx/>
              <a:defRPr sz="1467" b="0">
                <a:solidFill>
                  <a:schemeClr val="tx1"/>
                </a:solidFill>
              </a:defRPr>
            </a:lvl2pPr>
            <a:lvl3pPr marL="911977" indent="-287993">
              <a:buClrTx/>
              <a:defRPr sz="1467" b="0">
                <a:solidFill>
                  <a:schemeClr val="tx1"/>
                </a:solidFill>
              </a:defRPr>
            </a:lvl3pPr>
            <a:lvl4pPr marL="1247969" indent="-287993">
              <a:buClrTx/>
              <a:defRPr sz="1467" b="0">
                <a:solidFill>
                  <a:schemeClr val="tx1"/>
                </a:solidFill>
              </a:defRPr>
            </a:lvl4pPr>
            <a:lvl5pPr marL="1583960" indent="-287993">
              <a:buClrTx/>
              <a:defRPr sz="1467" b="0">
                <a:solidFill>
                  <a:schemeClr val="tx1"/>
                </a:solidFill>
              </a:defRPr>
            </a:lvl5pPr>
            <a:lvl6pPr marL="1871953" indent="-287993">
              <a:buClrTx/>
              <a:defRPr sz="1467" b="0">
                <a:solidFill>
                  <a:schemeClr val="tx1"/>
                </a:solidFill>
              </a:defRPr>
            </a:lvl6pPr>
            <a:lvl7pPr marL="2159946" indent="-287993">
              <a:buClrTx/>
              <a:defRPr sz="1467" b="0">
                <a:solidFill>
                  <a:schemeClr val="tx1"/>
                </a:solidFill>
              </a:defRPr>
            </a:lvl7pPr>
            <a:lvl8pPr marL="2447939" indent="-287993">
              <a:buClrTx/>
              <a:defRPr sz="1467" b="0">
                <a:solidFill>
                  <a:schemeClr val="tx1"/>
                </a:solidFill>
              </a:defRPr>
            </a:lvl8pPr>
            <a:lvl9pPr marL="2735932" indent="-287993">
              <a:buClrTx/>
              <a:defRPr sz="1467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484C998-8052-416B-AE91-0AB37A28D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01" y="576000"/>
            <a:ext cx="2284897" cy="84758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- Print (Eco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662525" y="5359351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49"/>
            <a:ext cx="12192000" cy="1390651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23915" y="1509712"/>
            <a:ext cx="6114035" cy="1919288"/>
          </a:xfrm>
        </p:spPr>
        <p:txBody>
          <a:bodyPr anchor="t" anchorCtr="0"/>
          <a:lstStyle>
            <a:lvl1pPr marL="335992" indent="-335992" algn="r">
              <a:buClrTx/>
              <a:buFont typeface="Verdana" pitchFamily="34" charset="0"/>
              <a:buChar char="—"/>
              <a:defRPr sz="2000" b="1">
                <a:solidFill>
                  <a:schemeClr val="bg1"/>
                </a:solidFill>
              </a:defRPr>
            </a:lvl1pPr>
            <a:lvl2pPr marL="671983" indent="-335992" algn="r">
              <a:buClrTx/>
              <a:buFont typeface="Verdana" pitchFamily="34" charset="0"/>
              <a:buChar char="—"/>
              <a:defRPr sz="2000" b="0">
                <a:solidFill>
                  <a:schemeClr val="bg1"/>
                </a:solidFill>
              </a:defRPr>
            </a:lvl2pPr>
            <a:lvl3pPr marL="1007975" indent="-287993" algn="r">
              <a:buClrTx/>
              <a:buFont typeface="Verdana" pitchFamily="34" charset="0"/>
              <a:buChar char="—"/>
              <a:defRPr sz="1467">
                <a:solidFill>
                  <a:schemeClr val="bg1"/>
                </a:solidFill>
              </a:defRPr>
            </a:lvl3pPr>
            <a:lvl4pPr marL="1295968" indent="-287993" algn="r">
              <a:buClrTx/>
              <a:buFont typeface="Verdana" pitchFamily="34" charset="0"/>
              <a:buChar char="—"/>
              <a:defRPr sz="1467">
                <a:solidFill>
                  <a:schemeClr val="bg1"/>
                </a:solidFill>
              </a:defRPr>
            </a:lvl4pPr>
            <a:lvl5pPr marL="1583960" indent="-287993" algn="r">
              <a:buClrTx/>
              <a:buFont typeface="Verdana" pitchFamily="34" charset="0"/>
              <a:buChar char="—"/>
              <a:defRPr sz="1467">
                <a:solidFill>
                  <a:schemeClr val="bg1"/>
                </a:solidFill>
              </a:defRPr>
            </a:lvl5pPr>
            <a:lvl6pPr marL="1871953" indent="-287993" algn="r">
              <a:buClrTx/>
              <a:buFont typeface="Verdana" pitchFamily="34" charset="0"/>
              <a:buChar char="—"/>
              <a:defRPr sz="1467">
                <a:solidFill>
                  <a:schemeClr val="bg1"/>
                </a:solidFill>
              </a:defRPr>
            </a:lvl6pPr>
            <a:lvl7pPr marL="2159946" indent="-287993" algn="r">
              <a:buClrTx/>
              <a:buFont typeface="Verdana" pitchFamily="34" charset="0"/>
              <a:buChar char="—"/>
              <a:defRPr sz="1467">
                <a:solidFill>
                  <a:schemeClr val="bg1"/>
                </a:solidFill>
              </a:defRPr>
            </a:lvl7pPr>
            <a:lvl8pPr marL="2447939" indent="-287993" algn="r">
              <a:buClrTx/>
              <a:buFont typeface="Verdana" pitchFamily="34" charset="0"/>
              <a:buChar char="—"/>
              <a:defRPr sz="1467">
                <a:solidFill>
                  <a:schemeClr val="bg1"/>
                </a:solidFill>
              </a:defRPr>
            </a:lvl8pPr>
            <a:lvl9pPr marL="2735932" indent="-287993" algn="r">
              <a:buClrTx/>
              <a:buFont typeface="Verdana" pitchFamily="34" charset="0"/>
              <a:buChar char="—"/>
              <a:defRPr sz="1467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25" y="6327371"/>
            <a:ext cx="10875433" cy="221071"/>
          </a:xfrm>
        </p:spPr>
        <p:txBody>
          <a:bodyPr anchor="b" anchorCtr="0"/>
          <a:lstStyle>
            <a:lvl1pPr marL="287993" indent="-287993">
              <a:buClrTx/>
              <a:defRPr sz="1467" b="1">
                <a:solidFill>
                  <a:schemeClr val="tx1"/>
                </a:solidFill>
              </a:defRPr>
            </a:lvl1pPr>
            <a:lvl2pPr marL="575986" indent="-287993">
              <a:buClrTx/>
              <a:defRPr sz="1467" b="0">
                <a:solidFill>
                  <a:schemeClr val="tx1"/>
                </a:solidFill>
              </a:defRPr>
            </a:lvl2pPr>
            <a:lvl3pPr marL="863978" indent="-287993">
              <a:buClrTx/>
              <a:defRPr sz="1467" b="0">
                <a:solidFill>
                  <a:schemeClr val="tx1"/>
                </a:solidFill>
              </a:defRPr>
            </a:lvl3pPr>
            <a:lvl4pPr marL="1199970" indent="-287993">
              <a:buClrTx/>
              <a:defRPr sz="1467" b="0">
                <a:solidFill>
                  <a:schemeClr val="tx1"/>
                </a:solidFill>
              </a:defRPr>
            </a:lvl4pPr>
            <a:lvl5pPr marL="1535962" indent="-287993">
              <a:buClrTx/>
              <a:defRPr sz="1467" b="0">
                <a:solidFill>
                  <a:schemeClr val="tx1"/>
                </a:solidFill>
              </a:defRPr>
            </a:lvl5pPr>
            <a:lvl6pPr marL="1823954" indent="-287993">
              <a:buClrTx/>
              <a:defRPr sz="1467" b="0">
                <a:solidFill>
                  <a:schemeClr val="tx1"/>
                </a:solidFill>
              </a:defRPr>
            </a:lvl6pPr>
            <a:lvl7pPr marL="2111947" indent="-287993">
              <a:buClrTx/>
              <a:defRPr sz="1467" b="0">
                <a:solidFill>
                  <a:schemeClr val="tx1"/>
                </a:solidFill>
              </a:defRPr>
            </a:lvl7pPr>
            <a:lvl8pPr marL="2399940" indent="-287993">
              <a:buClrTx/>
              <a:defRPr sz="1467" b="0">
                <a:solidFill>
                  <a:schemeClr val="tx1"/>
                </a:solidFill>
              </a:defRPr>
            </a:lvl8pPr>
            <a:lvl9pPr marL="2687933" indent="-287993">
              <a:buClrTx/>
              <a:defRPr sz="1467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423922" y="357191"/>
            <a:ext cx="6114036" cy="80352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58290" y="5570625"/>
            <a:ext cx="10875433" cy="496800"/>
          </a:xfrm>
        </p:spPr>
        <p:txBody>
          <a:bodyPr anchor="t" anchorCtr="0"/>
          <a:lstStyle>
            <a:lvl1pPr marL="287993" indent="-287993">
              <a:buClrTx/>
              <a:defRPr sz="1467" b="0">
                <a:solidFill>
                  <a:schemeClr val="tx1"/>
                </a:solidFill>
              </a:defRPr>
            </a:lvl1pPr>
            <a:lvl2pPr marL="575986" indent="-287993">
              <a:buClrTx/>
              <a:defRPr sz="1467" b="0">
                <a:solidFill>
                  <a:schemeClr val="tx1"/>
                </a:solidFill>
              </a:defRPr>
            </a:lvl2pPr>
            <a:lvl3pPr marL="863978" indent="-287993">
              <a:buClrTx/>
              <a:defRPr sz="1467" b="0">
                <a:solidFill>
                  <a:schemeClr val="tx1"/>
                </a:solidFill>
              </a:defRPr>
            </a:lvl3pPr>
            <a:lvl4pPr marL="1199970" indent="-287993">
              <a:buClrTx/>
              <a:defRPr sz="1467" b="0">
                <a:solidFill>
                  <a:schemeClr val="tx1"/>
                </a:solidFill>
              </a:defRPr>
            </a:lvl4pPr>
            <a:lvl5pPr marL="1535962" indent="-287993">
              <a:buClrTx/>
              <a:defRPr sz="1467" b="0">
                <a:solidFill>
                  <a:schemeClr val="tx1"/>
                </a:solidFill>
              </a:defRPr>
            </a:lvl5pPr>
            <a:lvl6pPr marL="1823954" indent="-287993">
              <a:buClrTx/>
              <a:defRPr sz="1467" b="0">
                <a:solidFill>
                  <a:schemeClr val="tx1"/>
                </a:solidFill>
              </a:defRPr>
            </a:lvl6pPr>
            <a:lvl7pPr marL="2111947" indent="-287993">
              <a:buClrTx/>
              <a:defRPr sz="1467" b="0">
                <a:solidFill>
                  <a:schemeClr val="tx1"/>
                </a:solidFill>
              </a:defRPr>
            </a:lvl7pPr>
            <a:lvl8pPr marL="2399940" indent="-287993">
              <a:buClrTx/>
              <a:defRPr sz="1467" b="0">
                <a:solidFill>
                  <a:schemeClr val="tx1"/>
                </a:solidFill>
              </a:defRPr>
            </a:lvl8pPr>
            <a:lvl9pPr marL="2687933" indent="-287993">
              <a:buClrTx/>
              <a:defRPr sz="1467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17" y="563641"/>
            <a:ext cx="3507232" cy="84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007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Print (Eco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662525" y="5359351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49"/>
            <a:ext cx="12192000" cy="1390651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2523" y="4059080"/>
            <a:ext cx="10875433" cy="1134144"/>
          </a:xfrm>
        </p:spPr>
        <p:txBody>
          <a:bodyPr anchor="b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2523" y="3429000"/>
            <a:ext cx="10875433" cy="378048"/>
          </a:xfrm>
        </p:spPr>
        <p:txBody>
          <a:bodyPr anchor="b" anchorCtr="0"/>
          <a:lstStyle>
            <a:lvl1pPr marL="335992" indent="-335992" algn="l">
              <a:buClrTx/>
              <a:buFont typeface="Verdana" pitchFamily="34" charset="0"/>
              <a:buChar char="—"/>
              <a:defRPr sz="2000" b="1">
                <a:solidFill>
                  <a:schemeClr val="accent3"/>
                </a:solidFill>
              </a:defRPr>
            </a:lvl1pPr>
            <a:lvl2pPr marL="671983" indent="-335992" algn="l">
              <a:buClrTx/>
              <a:buFont typeface="Verdana" pitchFamily="34" charset="0"/>
              <a:buChar char="—"/>
              <a:defRPr sz="2000">
                <a:solidFill>
                  <a:schemeClr val="accent3"/>
                </a:solidFill>
              </a:defRPr>
            </a:lvl2pPr>
            <a:lvl3pPr marL="1007975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3pPr>
            <a:lvl4pPr marL="1295968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4pPr>
            <a:lvl5pPr marL="1583960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5pPr>
            <a:lvl6pPr marL="1871953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6pPr>
            <a:lvl7pPr marL="2159946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7pPr>
            <a:lvl8pPr marL="2447939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8pPr>
            <a:lvl9pPr marL="2735932" indent="-287993" algn="l">
              <a:buClrTx/>
              <a:buFont typeface="Verdana" pitchFamily="34" charset="0"/>
              <a:buChar char="—"/>
              <a:defRPr sz="1467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25" y="6327371"/>
            <a:ext cx="10875433" cy="221071"/>
          </a:xfrm>
        </p:spPr>
        <p:txBody>
          <a:bodyPr anchor="b" anchorCtr="0"/>
          <a:lstStyle>
            <a:lvl1pPr marL="287993" indent="-287993">
              <a:buClrTx/>
              <a:defRPr sz="1467" b="1">
                <a:solidFill>
                  <a:schemeClr val="tx1"/>
                </a:solidFill>
              </a:defRPr>
            </a:lvl1pPr>
            <a:lvl2pPr marL="575986" indent="-287993">
              <a:buClrTx/>
              <a:defRPr sz="1467" b="0">
                <a:solidFill>
                  <a:schemeClr val="tx1"/>
                </a:solidFill>
              </a:defRPr>
            </a:lvl2pPr>
            <a:lvl3pPr marL="863978" indent="-287993">
              <a:buClrTx/>
              <a:defRPr sz="1467" b="0">
                <a:solidFill>
                  <a:schemeClr val="tx1"/>
                </a:solidFill>
              </a:defRPr>
            </a:lvl3pPr>
            <a:lvl4pPr marL="1199970" indent="-287993">
              <a:buClrTx/>
              <a:defRPr sz="1467" b="0">
                <a:solidFill>
                  <a:schemeClr val="tx1"/>
                </a:solidFill>
              </a:defRPr>
            </a:lvl4pPr>
            <a:lvl5pPr marL="1535962" indent="-287993">
              <a:buClrTx/>
              <a:defRPr sz="1467" b="0">
                <a:solidFill>
                  <a:schemeClr val="tx1"/>
                </a:solidFill>
              </a:defRPr>
            </a:lvl5pPr>
            <a:lvl6pPr marL="1823954" indent="-287993">
              <a:buClrTx/>
              <a:defRPr sz="1467" b="0">
                <a:solidFill>
                  <a:schemeClr val="tx1"/>
                </a:solidFill>
              </a:defRPr>
            </a:lvl6pPr>
            <a:lvl7pPr marL="2111947" indent="-287993">
              <a:buClrTx/>
              <a:defRPr sz="1467" b="0">
                <a:solidFill>
                  <a:schemeClr val="tx1"/>
                </a:solidFill>
              </a:defRPr>
            </a:lvl7pPr>
            <a:lvl8pPr marL="2399940" indent="-287993">
              <a:buClrTx/>
              <a:defRPr sz="1467" b="0">
                <a:solidFill>
                  <a:schemeClr val="tx1"/>
                </a:solidFill>
              </a:defRPr>
            </a:lvl8pPr>
            <a:lvl9pPr marL="2687933" indent="-287993">
              <a:buClrTx/>
              <a:defRPr sz="1467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62525" y="5571272"/>
            <a:ext cx="10875433" cy="496152"/>
          </a:xfrm>
        </p:spPr>
        <p:txBody>
          <a:bodyPr anchor="t" anchorCtr="0"/>
          <a:lstStyle>
            <a:lvl1pPr marL="335992" indent="-335992">
              <a:buClrTx/>
              <a:defRPr sz="2000" b="0">
                <a:solidFill>
                  <a:schemeClr val="tx1"/>
                </a:solidFill>
              </a:defRPr>
            </a:lvl1pPr>
            <a:lvl2pPr marL="623984" indent="-287993">
              <a:buClrTx/>
              <a:defRPr sz="1467" b="0">
                <a:solidFill>
                  <a:schemeClr val="tx1"/>
                </a:solidFill>
              </a:defRPr>
            </a:lvl2pPr>
            <a:lvl3pPr marL="911977" indent="-287993">
              <a:buClrTx/>
              <a:defRPr sz="1467" b="0">
                <a:solidFill>
                  <a:schemeClr val="tx1"/>
                </a:solidFill>
              </a:defRPr>
            </a:lvl3pPr>
            <a:lvl4pPr marL="1247969" indent="-287993">
              <a:buClrTx/>
              <a:defRPr sz="1467" b="0">
                <a:solidFill>
                  <a:schemeClr val="tx1"/>
                </a:solidFill>
              </a:defRPr>
            </a:lvl4pPr>
            <a:lvl5pPr marL="1583960" indent="-287993">
              <a:buClrTx/>
              <a:defRPr sz="1467" b="0">
                <a:solidFill>
                  <a:schemeClr val="tx1"/>
                </a:solidFill>
              </a:defRPr>
            </a:lvl5pPr>
            <a:lvl6pPr marL="1871953" indent="-287993">
              <a:buClrTx/>
              <a:defRPr sz="1467" b="0">
                <a:solidFill>
                  <a:schemeClr val="tx1"/>
                </a:solidFill>
              </a:defRPr>
            </a:lvl6pPr>
            <a:lvl7pPr marL="2159946" indent="-287993">
              <a:buClrTx/>
              <a:defRPr sz="1467" b="0">
                <a:solidFill>
                  <a:schemeClr val="tx1"/>
                </a:solidFill>
              </a:defRPr>
            </a:lvl7pPr>
            <a:lvl8pPr marL="2447939" indent="-287993">
              <a:buClrTx/>
              <a:defRPr sz="1467" b="0">
                <a:solidFill>
                  <a:schemeClr val="tx1"/>
                </a:solidFill>
              </a:defRPr>
            </a:lvl8pPr>
            <a:lvl9pPr marL="2735932" indent="-287993">
              <a:buClrTx/>
              <a:defRPr sz="1467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3B9573AE-0377-40D9-BDA9-DF8523212B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401" y="576001"/>
            <a:ext cx="2284897" cy="84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47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525" y="1509717"/>
            <a:ext cx="10875433" cy="40615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25" y="5697292"/>
            <a:ext cx="10875433" cy="370137"/>
          </a:xfrm>
        </p:spPr>
        <p:txBody>
          <a:bodyPr anchor="b" anchorCtr="0"/>
          <a:lstStyle>
            <a:lvl1pPr marL="287993" indent="-287993">
              <a:buClrTx/>
              <a:defRPr sz="1467"/>
            </a:lvl1pPr>
            <a:lvl2pPr marL="575986" indent="-287993">
              <a:buClrTx/>
              <a:defRPr sz="1467"/>
            </a:lvl2pPr>
            <a:lvl3pPr marL="863978" indent="-287993">
              <a:buClrTx/>
              <a:defRPr sz="1467"/>
            </a:lvl3pPr>
            <a:lvl4pPr marL="1199970" indent="-287993">
              <a:buClrTx/>
              <a:defRPr sz="1467"/>
            </a:lvl4pPr>
            <a:lvl5pPr marL="1535962" indent="-287993">
              <a:buClrTx/>
              <a:defRPr sz="1467"/>
            </a:lvl5pPr>
            <a:lvl6pPr marL="1823954" indent="-287993">
              <a:buClrTx/>
              <a:defRPr sz="1467"/>
            </a:lvl6pPr>
            <a:lvl7pPr marL="2111947" indent="-287993">
              <a:buClrTx/>
              <a:defRPr sz="1467"/>
            </a:lvl7pPr>
            <a:lvl8pPr marL="2399940" indent="-287993">
              <a:buClrTx/>
              <a:defRPr sz="1467"/>
            </a:lvl8pPr>
            <a:lvl9pPr marL="2687933" indent="-287993">
              <a:buClrTx/>
              <a:defRPr sz="14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62525" y="360000"/>
            <a:ext cx="10875433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/>
              <a:t>VRT v TEN-T a přehraniční spolupráce</a:t>
            </a:r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525" y="1509717"/>
            <a:ext cx="7192433" cy="40615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25" y="5697292"/>
            <a:ext cx="10875433" cy="370137"/>
          </a:xfrm>
        </p:spPr>
        <p:txBody>
          <a:bodyPr anchor="b" anchorCtr="0"/>
          <a:lstStyle>
            <a:lvl1pPr marL="287993" indent="-287993">
              <a:buClrTx/>
              <a:defRPr sz="1467"/>
            </a:lvl1pPr>
            <a:lvl2pPr marL="575986" indent="-287993">
              <a:buClrTx/>
              <a:defRPr sz="1467"/>
            </a:lvl2pPr>
            <a:lvl3pPr marL="863978" indent="-287993">
              <a:buClrTx/>
              <a:defRPr sz="1467"/>
            </a:lvl3pPr>
            <a:lvl4pPr marL="1199970" indent="-287993">
              <a:buClrTx/>
              <a:defRPr sz="1467"/>
            </a:lvl4pPr>
            <a:lvl5pPr marL="1535962" indent="-287993">
              <a:buClrTx/>
              <a:defRPr sz="1467"/>
            </a:lvl5pPr>
            <a:lvl6pPr marL="1823954" indent="-287993">
              <a:buClrTx/>
              <a:defRPr sz="1467"/>
            </a:lvl6pPr>
            <a:lvl7pPr marL="2111947" indent="-287993">
              <a:buClrTx/>
              <a:defRPr sz="1467"/>
            </a:lvl7pPr>
            <a:lvl8pPr marL="2399940" indent="-287993">
              <a:buClrTx/>
              <a:defRPr sz="1467"/>
            </a:lvl8pPr>
            <a:lvl9pPr marL="2687933" indent="-287993">
              <a:buClrTx/>
              <a:defRPr sz="14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62525" y="360000"/>
            <a:ext cx="10875433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178807" y="1509717"/>
            <a:ext cx="3359151" cy="4060825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cs-CZ"/>
              <a:t>VRT v TEN-T a přehraniční spolupráce</a:t>
            </a:r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519" y="1509717"/>
            <a:ext cx="5266267" cy="40615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/>
              <a:t>VRT v TEN-T a přehraniční spolupráce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25" y="5697292"/>
            <a:ext cx="10875433" cy="370137"/>
          </a:xfrm>
        </p:spPr>
        <p:txBody>
          <a:bodyPr anchor="b" anchorCtr="0"/>
          <a:lstStyle>
            <a:lvl1pPr marL="287993" indent="-287993">
              <a:buClrTx/>
              <a:defRPr sz="1467"/>
            </a:lvl1pPr>
            <a:lvl2pPr marL="575986" indent="-287993">
              <a:buClrTx/>
              <a:defRPr sz="1467"/>
            </a:lvl2pPr>
            <a:lvl3pPr marL="863978" indent="-287993">
              <a:buClrTx/>
              <a:defRPr sz="1467"/>
            </a:lvl3pPr>
            <a:lvl4pPr marL="1199970" indent="-287993">
              <a:buClrTx/>
              <a:defRPr sz="1467"/>
            </a:lvl4pPr>
            <a:lvl5pPr marL="1535962" indent="-287993">
              <a:buClrTx/>
              <a:defRPr sz="1467"/>
            </a:lvl5pPr>
            <a:lvl6pPr marL="1823954" indent="-287993">
              <a:buClrTx/>
              <a:defRPr sz="1467"/>
            </a:lvl6pPr>
            <a:lvl7pPr marL="2111947" indent="-287993">
              <a:buClrTx/>
              <a:defRPr sz="1467"/>
            </a:lvl7pPr>
            <a:lvl8pPr marL="2399940" indent="-287993">
              <a:buClrTx/>
              <a:defRPr sz="1467"/>
            </a:lvl8pPr>
            <a:lvl9pPr marL="2687933" indent="-287993">
              <a:buClrTx/>
              <a:defRPr sz="14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62525" y="360000"/>
            <a:ext cx="10875433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63219" y="1509717"/>
            <a:ext cx="5274733" cy="4060825"/>
          </a:xfrm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mal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525" y="3429000"/>
            <a:ext cx="10875433" cy="21422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/>
              <a:t>VRT v TEN-T a přehraniční spolupráce</a:t>
            </a:r>
            <a:endParaRPr lang="cs-CZ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25" y="5697292"/>
            <a:ext cx="10875433" cy="370137"/>
          </a:xfrm>
        </p:spPr>
        <p:txBody>
          <a:bodyPr anchor="b" anchorCtr="0"/>
          <a:lstStyle>
            <a:lvl1pPr marL="287993" indent="-287993">
              <a:buClrTx/>
              <a:defRPr sz="1467"/>
            </a:lvl1pPr>
            <a:lvl2pPr marL="575986" indent="-287993">
              <a:buClrTx/>
              <a:defRPr sz="1467"/>
            </a:lvl2pPr>
            <a:lvl3pPr marL="863978" indent="-287993">
              <a:buClrTx/>
              <a:defRPr sz="1467"/>
            </a:lvl3pPr>
            <a:lvl4pPr marL="1199970" indent="-287993">
              <a:buClrTx/>
              <a:defRPr sz="1467"/>
            </a:lvl4pPr>
            <a:lvl5pPr marL="1535962" indent="-287993">
              <a:buClrTx/>
              <a:defRPr sz="1467"/>
            </a:lvl5pPr>
            <a:lvl6pPr marL="1823954" indent="-287993">
              <a:buClrTx/>
              <a:defRPr sz="1467"/>
            </a:lvl6pPr>
            <a:lvl7pPr marL="2111947" indent="-287993">
              <a:buClrTx/>
              <a:defRPr sz="1467"/>
            </a:lvl7pPr>
            <a:lvl8pPr marL="2399940" indent="-287993">
              <a:buClrTx/>
              <a:defRPr sz="1467"/>
            </a:lvl8pPr>
            <a:lvl9pPr marL="2687933" indent="-287993">
              <a:buClrTx/>
              <a:defRPr sz="14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62525" y="360000"/>
            <a:ext cx="10875433" cy="8007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178807" y="1509713"/>
            <a:ext cx="3359151" cy="1692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337058" y="1509713"/>
            <a:ext cx="3517900" cy="1692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62519" y="1509713"/>
            <a:ext cx="3350683" cy="1692000"/>
          </a:xfrm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/ Section Header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-613" y="-2380"/>
            <a:ext cx="12195788" cy="5467351"/>
          </a:xfrm>
          <a:custGeom>
            <a:avLst/>
            <a:gdLst>
              <a:gd name="connsiteX0" fmla="*/ 0 w 9144000"/>
              <a:gd name="connsiteY0" fmla="*/ 1366837 h 5467349"/>
              <a:gd name="connsiteX1" fmla="*/ 1366837 w 9144000"/>
              <a:gd name="connsiteY1" fmla="*/ 1366837 h 5467349"/>
              <a:gd name="connsiteX2" fmla="*/ 1366837 w 9144000"/>
              <a:gd name="connsiteY2" fmla="*/ 0 h 5467349"/>
              <a:gd name="connsiteX3" fmla="*/ 7777163 w 9144000"/>
              <a:gd name="connsiteY3" fmla="*/ 0 h 5467349"/>
              <a:gd name="connsiteX4" fmla="*/ 7777163 w 9144000"/>
              <a:gd name="connsiteY4" fmla="*/ 1366837 h 5467349"/>
              <a:gd name="connsiteX5" fmla="*/ 9144000 w 9144000"/>
              <a:gd name="connsiteY5" fmla="*/ 1366837 h 5467349"/>
              <a:gd name="connsiteX6" fmla="*/ 9144000 w 9144000"/>
              <a:gd name="connsiteY6" fmla="*/ 4100512 h 5467349"/>
              <a:gd name="connsiteX7" fmla="*/ 7777163 w 9144000"/>
              <a:gd name="connsiteY7" fmla="*/ 4100512 h 5467349"/>
              <a:gd name="connsiteX8" fmla="*/ 7777163 w 9144000"/>
              <a:gd name="connsiteY8" fmla="*/ 5467349 h 5467349"/>
              <a:gd name="connsiteX9" fmla="*/ 1366837 w 9144000"/>
              <a:gd name="connsiteY9" fmla="*/ 5467349 h 5467349"/>
              <a:gd name="connsiteX10" fmla="*/ 1366837 w 9144000"/>
              <a:gd name="connsiteY10" fmla="*/ 4100512 h 5467349"/>
              <a:gd name="connsiteX11" fmla="*/ 0 w 9144000"/>
              <a:gd name="connsiteY11" fmla="*/ 4100512 h 5467349"/>
              <a:gd name="connsiteX12" fmla="*/ 0 w 9144000"/>
              <a:gd name="connsiteY12" fmla="*/ 1366837 h 5467349"/>
              <a:gd name="connsiteX0" fmla="*/ 4763 w 9148763"/>
              <a:gd name="connsiteY0" fmla="*/ 1366837 h 5467349"/>
              <a:gd name="connsiteX1" fmla="*/ 0 w 9148763"/>
              <a:gd name="connsiteY1" fmla="*/ 1099 h 5467349"/>
              <a:gd name="connsiteX2" fmla="*/ 1371600 w 9148763"/>
              <a:gd name="connsiteY2" fmla="*/ 0 h 5467349"/>
              <a:gd name="connsiteX3" fmla="*/ 7781926 w 9148763"/>
              <a:gd name="connsiteY3" fmla="*/ 0 h 5467349"/>
              <a:gd name="connsiteX4" fmla="*/ 7781926 w 9148763"/>
              <a:gd name="connsiteY4" fmla="*/ 1366837 h 5467349"/>
              <a:gd name="connsiteX5" fmla="*/ 9148763 w 9148763"/>
              <a:gd name="connsiteY5" fmla="*/ 1366837 h 5467349"/>
              <a:gd name="connsiteX6" fmla="*/ 9148763 w 9148763"/>
              <a:gd name="connsiteY6" fmla="*/ 4100512 h 5467349"/>
              <a:gd name="connsiteX7" fmla="*/ 7781926 w 9148763"/>
              <a:gd name="connsiteY7" fmla="*/ 4100512 h 5467349"/>
              <a:gd name="connsiteX8" fmla="*/ 7781926 w 9148763"/>
              <a:gd name="connsiteY8" fmla="*/ 5467349 h 5467349"/>
              <a:gd name="connsiteX9" fmla="*/ 1371600 w 9148763"/>
              <a:gd name="connsiteY9" fmla="*/ 5467349 h 5467349"/>
              <a:gd name="connsiteX10" fmla="*/ 1371600 w 9148763"/>
              <a:gd name="connsiteY10" fmla="*/ 4100512 h 5467349"/>
              <a:gd name="connsiteX11" fmla="*/ 4763 w 9148763"/>
              <a:gd name="connsiteY11" fmla="*/ 4100512 h 5467349"/>
              <a:gd name="connsiteX12" fmla="*/ 4763 w 9148763"/>
              <a:gd name="connsiteY12" fmla="*/ 1366837 h 5467349"/>
              <a:gd name="connsiteX0" fmla="*/ 33 w 9144033"/>
              <a:gd name="connsiteY0" fmla="*/ 1366837 h 5467349"/>
              <a:gd name="connsiteX1" fmla="*/ 54802 w 9144033"/>
              <a:gd name="connsiteY1" fmla="*/ 39199 h 5467349"/>
              <a:gd name="connsiteX2" fmla="*/ 1366870 w 9144033"/>
              <a:gd name="connsiteY2" fmla="*/ 0 h 5467349"/>
              <a:gd name="connsiteX3" fmla="*/ 7777196 w 9144033"/>
              <a:gd name="connsiteY3" fmla="*/ 0 h 5467349"/>
              <a:gd name="connsiteX4" fmla="*/ 7777196 w 9144033"/>
              <a:gd name="connsiteY4" fmla="*/ 1366837 h 5467349"/>
              <a:gd name="connsiteX5" fmla="*/ 9144033 w 9144033"/>
              <a:gd name="connsiteY5" fmla="*/ 1366837 h 5467349"/>
              <a:gd name="connsiteX6" fmla="*/ 9144033 w 9144033"/>
              <a:gd name="connsiteY6" fmla="*/ 4100512 h 5467349"/>
              <a:gd name="connsiteX7" fmla="*/ 7777196 w 9144033"/>
              <a:gd name="connsiteY7" fmla="*/ 4100512 h 5467349"/>
              <a:gd name="connsiteX8" fmla="*/ 7777196 w 9144033"/>
              <a:gd name="connsiteY8" fmla="*/ 5467349 h 5467349"/>
              <a:gd name="connsiteX9" fmla="*/ 1366870 w 9144033"/>
              <a:gd name="connsiteY9" fmla="*/ 5467349 h 5467349"/>
              <a:gd name="connsiteX10" fmla="*/ 1366870 w 9144033"/>
              <a:gd name="connsiteY10" fmla="*/ 4100512 h 5467349"/>
              <a:gd name="connsiteX11" fmla="*/ 33 w 9144033"/>
              <a:gd name="connsiteY11" fmla="*/ 4100512 h 5467349"/>
              <a:gd name="connsiteX12" fmla="*/ 33 w 9144033"/>
              <a:gd name="connsiteY12" fmla="*/ 1366837 h 5467349"/>
              <a:gd name="connsiteX0" fmla="*/ 458 w 9144458"/>
              <a:gd name="connsiteY0" fmla="*/ 1368119 h 5468631"/>
              <a:gd name="connsiteX1" fmla="*/ 458 w 9144458"/>
              <a:gd name="connsiteY1" fmla="*/ 0 h 5468631"/>
              <a:gd name="connsiteX2" fmla="*/ 1367295 w 9144458"/>
              <a:gd name="connsiteY2" fmla="*/ 1282 h 5468631"/>
              <a:gd name="connsiteX3" fmla="*/ 7777621 w 9144458"/>
              <a:gd name="connsiteY3" fmla="*/ 1282 h 5468631"/>
              <a:gd name="connsiteX4" fmla="*/ 7777621 w 9144458"/>
              <a:gd name="connsiteY4" fmla="*/ 1368119 h 5468631"/>
              <a:gd name="connsiteX5" fmla="*/ 9144458 w 9144458"/>
              <a:gd name="connsiteY5" fmla="*/ 1368119 h 5468631"/>
              <a:gd name="connsiteX6" fmla="*/ 9144458 w 9144458"/>
              <a:gd name="connsiteY6" fmla="*/ 4101794 h 5468631"/>
              <a:gd name="connsiteX7" fmla="*/ 7777621 w 9144458"/>
              <a:gd name="connsiteY7" fmla="*/ 4101794 h 5468631"/>
              <a:gd name="connsiteX8" fmla="*/ 7777621 w 9144458"/>
              <a:gd name="connsiteY8" fmla="*/ 5468631 h 5468631"/>
              <a:gd name="connsiteX9" fmla="*/ 1367295 w 9144458"/>
              <a:gd name="connsiteY9" fmla="*/ 5468631 h 5468631"/>
              <a:gd name="connsiteX10" fmla="*/ 1367295 w 9144458"/>
              <a:gd name="connsiteY10" fmla="*/ 4101794 h 5468631"/>
              <a:gd name="connsiteX11" fmla="*/ 458 w 9144458"/>
              <a:gd name="connsiteY11" fmla="*/ 4101794 h 5468631"/>
              <a:gd name="connsiteX12" fmla="*/ 458 w 9144458"/>
              <a:gd name="connsiteY12" fmla="*/ 1368119 h 5468631"/>
              <a:gd name="connsiteX0" fmla="*/ 458 w 9146840"/>
              <a:gd name="connsiteY0" fmla="*/ 1369219 h 5469731"/>
              <a:gd name="connsiteX1" fmla="*/ 458 w 9146840"/>
              <a:gd name="connsiteY1" fmla="*/ 1100 h 5469731"/>
              <a:gd name="connsiteX2" fmla="*/ 1367295 w 9146840"/>
              <a:gd name="connsiteY2" fmla="*/ 2382 h 5469731"/>
              <a:gd name="connsiteX3" fmla="*/ 7777621 w 9146840"/>
              <a:gd name="connsiteY3" fmla="*/ 2382 h 5469731"/>
              <a:gd name="connsiteX4" fmla="*/ 9146840 w 9146840"/>
              <a:gd name="connsiteY4" fmla="*/ 0 h 5469731"/>
              <a:gd name="connsiteX5" fmla="*/ 9144458 w 9146840"/>
              <a:gd name="connsiteY5" fmla="*/ 1369219 h 5469731"/>
              <a:gd name="connsiteX6" fmla="*/ 9144458 w 9146840"/>
              <a:gd name="connsiteY6" fmla="*/ 4102894 h 5469731"/>
              <a:gd name="connsiteX7" fmla="*/ 7777621 w 9146840"/>
              <a:gd name="connsiteY7" fmla="*/ 4102894 h 5469731"/>
              <a:gd name="connsiteX8" fmla="*/ 7777621 w 9146840"/>
              <a:gd name="connsiteY8" fmla="*/ 5469731 h 5469731"/>
              <a:gd name="connsiteX9" fmla="*/ 1367295 w 9146840"/>
              <a:gd name="connsiteY9" fmla="*/ 5469731 h 5469731"/>
              <a:gd name="connsiteX10" fmla="*/ 1367295 w 9146840"/>
              <a:gd name="connsiteY10" fmla="*/ 4102894 h 5469731"/>
              <a:gd name="connsiteX11" fmla="*/ 458 w 9146840"/>
              <a:gd name="connsiteY11" fmla="*/ 4102894 h 5469731"/>
              <a:gd name="connsiteX12" fmla="*/ 458 w 9146840"/>
              <a:gd name="connsiteY12" fmla="*/ 1369219 h 5469731"/>
              <a:gd name="connsiteX0" fmla="*/ 458 w 9146840"/>
              <a:gd name="connsiteY0" fmla="*/ 1369219 h 5469731"/>
              <a:gd name="connsiteX1" fmla="*/ 458 w 9146840"/>
              <a:gd name="connsiteY1" fmla="*/ 1100 h 5469731"/>
              <a:gd name="connsiteX2" fmla="*/ 1367295 w 9146840"/>
              <a:gd name="connsiteY2" fmla="*/ 2382 h 5469731"/>
              <a:gd name="connsiteX3" fmla="*/ 7777621 w 9146840"/>
              <a:gd name="connsiteY3" fmla="*/ 2382 h 5469731"/>
              <a:gd name="connsiteX4" fmla="*/ 9146840 w 9146840"/>
              <a:gd name="connsiteY4" fmla="*/ 0 h 5469731"/>
              <a:gd name="connsiteX5" fmla="*/ 9144458 w 9146840"/>
              <a:gd name="connsiteY5" fmla="*/ 1369219 h 5469731"/>
              <a:gd name="connsiteX6" fmla="*/ 9144458 w 9146840"/>
              <a:gd name="connsiteY6" fmla="*/ 4102894 h 5469731"/>
              <a:gd name="connsiteX7" fmla="*/ 7777621 w 9146840"/>
              <a:gd name="connsiteY7" fmla="*/ 4102894 h 5469731"/>
              <a:gd name="connsiteX8" fmla="*/ 7777621 w 9146840"/>
              <a:gd name="connsiteY8" fmla="*/ 5360194 h 5469731"/>
              <a:gd name="connsiteX9" fmla="*/ 1367295 w 9146840"/>
              <a:gd name="connsiteY9" fmla="*/ 5469731 h 5469731"/>
              <a:gd name="connsiteX10" fmla="*/ 1367295 w 9146840"/>
              <a:gd name="connsiteY10" fmla="*/ 4102894 h 5469731"/>
              <a:gd name="connsiteX11" fmla="*/ 458 w 9146840"/>
              <a:gd name="connsiteY11" fmla="*/ 4102894 h 5469731"/>
              <a:gd name="connsiteX12" fmla="*/ 458 w 9146840"/>
              <a:gd name="connsiteY12" fmla="*/ 1369219 h 5469731"/>
              <a:gd name="connsiteX0" fmla="*/ 458 w 9146840"/>
              <a:gd name="connsiteY0" fmla="*/ 1369219 h 5360194"/>
              <a:gd name="connsiteX1" fmla="*/ 458 w 9146840"/>
              <a:gd name="connsiteY1" fmla="*/ 1100 h 5360194"/>
              <a:gd name="connsiteX2" fmla="*/ 1367295 w 9146840"/>
              <a:gd name="connsiteY2" fmla="*/ 2382 h 5360194"/>
              <a:gd name="connsiteX3" fmla="*/ 7777621 w 9146840"/>
              <a:gd name="connsiteY3" fmla="*/ 2382 h 5360194"/>
              <a:gd name="connsiteX4" fmla="*/ 9146840 w 9146840"/>
              <a:gd name="connsiteY4" fmla="*/ 0 h 5360194"/>
              <a:gd name="connsiteX5" fmla="*/ 9144458 w 9146840"/>
              <a:gd name="connsiteY5" fmla="*/ 1369219 h 5360194"/>
              <a:gd name="connsiteX6" fmla="*/ 9144458 w 9146840"/>
              <a:gd name="connsiteY6" fmla="*/ 4102894 h 5360194"/>
              <a:gd name="connsiteX7" fmla="*/ 7777621 w 9146840"/>
              <a:gd name="connsiteY7" fmla="*/ 4102894 h 5360194"/>
              <a:gd name="connsiteX8" fmla="*/ 7777621 w 9146840"/>
              <a:gd name="connsiteY8" fmla="*/ 5360194 h 5360194"/>
              <a:gd name="connsiteX9" fmla="*/ 1367295 w 9146840"/>
              <a:gd name="connsiteY9" fmla="*/ 5360194 h 5360194"/>
              <a:gd name="connsiteX10" fmla="*/ 1367295 w 9146840"/>
              <a:gd name="connsiteY10" fmla="*/ 4102894 h 5360194"/>
              <a:gd name="connsiteX11" fmla="*/ 458 w 9146840"/>
              <a:gd name="connsiteY11" fmla="*/ 4102894 h 5360194"/>
              <a:gd name="connsiteX12" fmla="*/ 458 w 9146840"/>
              <a:gd name="connsiteY12" fmla="*/ 1369219 h 5360194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77621 w 9146840"/>
              <a:gd name="connsiteY7" fmla="*/ 4102894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4102894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77621 w 9146840"/>
              <a:gd name="connsiteY7" fmla="*/ 4102894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4102894 h 5472113"/>
              <a:gd name="connsiteX7" fmla="*/ 7780003 w 9146840"/>
              <a:gd name="connsiteY7" fmla="*/ 5467350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5472112 h 5472113"/>
              <a:gd name="connsiteX7" fmla="*/ 7780003 w 9146840"/>
              <a:gd name="connsiteY7" fmla="*/ 5467350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3"/>
              <a:gd name="connsiteX1" fmla="*/ 458 w 9146840"/>
              <a:gd name="connsiteY1" fmla="*/ 1100 h 5472113"/>
              <a:gd name="connsiteX2" fmla="*/ 1367295 w 9146840"/>
              <a:gd name="connsiteY2" fmla="*/ 2382 h 5472113"/>
              <a:gd name="connsiteX3" fmla="*/ 7777621 w 9146840"/>
              <a:gd name="connsiteY3" fmla="*/ 2382 h 5472113"/>
              <a:gd name="connsiteX4" fmla="*/ 9146840 w 9146840"/>
              <a:gd name="connsiteY4" fmla="*/ 0 h 5472113"/>
              <a:gd name="connsiteX5" fmla="*/ 9144458 w 9146840"/>
              <a:gd name="connsiteY5" fmla="*/ 1369219 h 5472113"/>
              <a:gd name="connsiteX6" fmla="*/ 9144458 w 9146840"/>
              <a:gd name="connsiteY6" fmla="*/ 5472112 h 5472113"/>
              <a:gd name="connsiteX7" fmla="*/ 7780003 w 9146840"/>
              <a:gd name="connsiteY7" fmla="*/ 5469731 h 5472113"/>
              <a:gd name="connsiteX8" fmla="*/ 7777621 w 9146840"/>
              <a:gd name="connsiteY8" fmla="*/ 5360194 h 5472113"/>
              <a:gd name="connsiteX9" fmla="*/ 1367295 w 9146840"/>
              <a:gd name="connsiteY9" fmla="*/ 5360194 h 5472113"/>
              <a:gd name="connsiteX10" fmla="*/ 1367295 w 9146840"/>
              <a:gd name="connsiteY10" fmla="*/ 5472113 h 5472113"/>
              <a:gd name="connsiteX11" fmla="*/ 458 w 9146840"/>
              <a:gd name="connsiteY11" fmla="*/ 5467350 h 5472113"/>
              <a:gd name="connsiteX12" fmla="*/ 458 w 9146840"/>
              <a:gd name="connsiteY12" fmla="*/ 1369219 h 5472113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1367295 w 9146840"/>
              <a:gd name="connsiteY9" fmla="*/ 5360194 h 5472112"/>
              <a:gd name="connsiteX10" fmla="*/ 498138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2902 w 9146840"/>
              <a:gd name="connsiteY9" fmla="*/ 5362576 h 5472112"/>
              <a:gd name="connsiteX10" fmla="*/ 498138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2902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7777621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7780003 w 9146840"/>
              <a:gd name="connsiteY7" fmla="*/ 5469731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8644397 w 9146840"/>
              <a:gd name="connsiteY7" fmla="*/ 5472112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67350 h 5472112"/>
              <a:gd name="connsiteX12" fmla="*/ 458 w 9146840"/>
              <a:gd name="connsiteY12" fmla="*/ 1369219 h 5472112"/>
              <a:gd name="connsiteX0" fmla="*/ 458 w 9146840"/>
              <a:gd name="connsiteY0" fmla="*/ 1369219 h 5472112"/>
              <a:gd name="connsiteX1" fmla="*/ 458 w 9146840"/>
              <a:gd name="connsiteY1" fmla="*/ 1100 h 5472112"/>
              <a:gd name="connsiteX2" fmla="*/ 1367295 w 9146840"/>
              <a:gd name="connsiteY2" fmla="*/ 2382 h 5472112"/>
              <a:gd name="connsiteX3" fmla="*/ 7777621 w 9146840"/>
              <a:gd name="connsiteY3" fmla="*/ 2382 h 5472112"/>
              <a:gd name="connsiteX4" fmla="*/ 9146840 w 9146840"/>
              <a:gd name="connsiteY4" fmla="*/ 0 h 5472112"/>
              <a:gd name="connsiteX5" fmla="*/ 9144458 w 9146840"/>
              <a:gd name="connsiteY5" fmla="*/ 1369219 h 5472112"/>
              <a:gd name="connsiteX6" fmla="*/ 9144458 w 9146840"/>
              <a:gd name="connsiteY6" fmla="*/ 5472112 h 5472112"/>
              <a:gd name="connsiteX7" fmla="*/ 8644397 w 9146840"/>
              <a:gd name="connsiteY7" fmla="*/ 5472112 h 5472112"/>
              <a:gd name="connsiteX8" fmla="*/ 8646777 w 9146840"/>
              <a:gd name="connsiteY8" fmla="*/ 5360194 h 5472112"/>
              <a:gd name="connsiteX9" fmla="*/ 500521 w 9146840"/>
              <a:gd name="connsiteY9" fmla="*/ 5362576 h 5472112"/>
              <a:gd name="connsiteX10" fmla="*/ 500519 w 9146840"/>
              <a:gd name="connsiteY10" fmla="*/ 5469732 h 5472112"/>
              <a:gd name="connsiteX11" fmla="*/ 458 w 9146840"/>
              <a:gd name="connsiteY11" fmla="*/ 5472112 h 5472112"/>
              <a:gd name="connsiteX12" fmla="*/ 458 w 9146840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2443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2443 w 9148764"/>
              <a:gd name="connsiteY10" fmla="*/ 5467351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72112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0061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72112"/>
              <a:gd name="connsiteX1" fmla="*/ 2382 w 9148764"/>
              <a:gd name="connsiteY1" fmla="*/ 1100 h 5472112"/>
              <a:gd name="connsiteX2" fmla="*/ 1369219 w 9148764"/>
              <a:gd name="connsiteY2" fmla="*/ 2382 h 5472112"/>
              <a:gd name="connsiteX3" fmla="*/ 7779545 w 9148764"/>
              <a:gd name="connsiteY3" fmla="*/ 2382 h 5472112"/>
              <a:gd name="connsiteX4" fmla="*/ 9148764 w 9148764"/>
              <a:gd name="connsiteY4" fmla="*/ 0 h 5472112"/>
              <a:gd name="connsiteX5" fmla="*/ 9146382 w 9148764"/>
              <a:gd name="connsiteY5" fmla="*/ 1369219 h 5472112"/>
              <a:gd name="connsiteX6" fmla="*/ 9146382 w 9148764"/>
              <a:gd name="connsiteY6" fmla="*/ 5469731 h 5472112"/>
              <a:gd name="connsiteX7" fmla="*/ 8646321 w 9148764"/>
              <a:gd name="connsiteY7" fmla="*/ 5472112 h 5472112"/>
              <a:gd name="connsiteX8" fmla="*/ 8648701 w 9148764"/>
              <a:gd name="connsiteY8" fmla="*/ 5360194 h 5472112"/>
              <a:gd name="connsiteX9" fmla="*/ 502445 w 9148764"/>
              <a:gd name="connsiteY9" fmla="*/ 5362576 h 5472112"/>
              <a:gd name="connsiteX10" fmla="*/ 500061 w 9148764"/>
              <a:gd name="connsiteY10" fmla="*/ 5469732 h 5472112"/>
              <a:gd name="connsiteX11" fmla="*/ 0 w 9148764"/>
              <a:gd name="connsiteY11" fmla="*/ 5467350 h 5472112"/>
              <a:gd name="connsiteX12" fmla="*/ 2382 w 9148764"/>
              <a:gd name="connsiteY12" fmla="*/ 1369219 h 5472112"/>
              <a:gd name="connsiteX0" fmla="*/ 2382 w 9148764"/>
              <a:gd name="connsiteY0" fmla="*/ 1369219 h 5469732"/>
              <a:gd name="connsiteX1" fmla="*/ 2382 w 9148764"/>
              <a:gd name="connsiteY1" fmla="*/ 1100 h 5469732"/>
              <a:gd name="connsiteX2" fmla="*/ 1369219 w 9148764"/>
              <a:gd name="connsiteY2" fmla="*/ 2382 h 5469732"/>
              <a:gd name="connsiteX3" fmla="*/ 7779545 w 9148764"/>
              <a:gd name="connsiteY3" fmla="*/ 2382 h 5469732"/>
              <a:gd name="connsiteX4" fmla="*/ 9148764 w 9148764"/>
              <a:gd name="connsiteY4" fmla="*/ 0 h 5469732"/>
              <a:gd name="connsiteX5" fmla="*/ 9146382 w 9148764"/>
              <a:gd name="connsiteY5" fmla="*/ 1369219 h 5469732"/>
              <a:gd name="connsiteX6" fmla="*/ 9146382 w 9148764"/>
              <a:gd name="connsiteY6" fmla="*/ 5469731 h 5469732"/>
              <a:gd name="connsiteX7" fmla="*/ 8646321 w 9148764"/>
              <a:gd name="connsiteY7" fmla="*/ 5469731 h 5469732"/>
              <a:gd name="connsiteX8" fmla="*/ 8648701 w 9148764"/>
              <a:gd name="connsiteY8" fmla="*/ 5360194 h 5469732"/>
              <a:gd name="connsiteX9" fmla="*/ 502445 w 9148764"/>
              <a:gd name="connsiteY9" fmla="*/ 5362576 h 5469732"/>
              <a:gd name="connsiteX10" fmla="*/ 500061 w 9148764"/>
              <a:gd name="connsiteY10" fmla="*/ 5469732 h 5469732"/>
              <a:gd name="connsiteX11" fmla="*/ 0 w 9148764"/>
              <a:gd name="connsiteY11" fmla="*/ 5467350 h 5469732"/>
              <a:gd name="connsiteX12" fmla="*/ 2382 w 9148764"/>
              <a:gd name="connsiteY12" fmla="*/ 1369219 h 5469732"/>
              <a:gd name="connsiteX0" fmla="*/ 459 w 9146841"/>
              <a:gd name="connsiteY0" fmla="*/ 1369219 h 5469732"/>
              <a:gd name="connsiteX1" fmla="*/ 459 w 9146841"/>
              <a:gd name="connsiteY1" fmla="*/ 1100 h 5469732"/>
              <a:gd name="connsiteX2" fmla="*/ 1367296 w 9146841"/>
              <a:gd name="connsiteY2" fmla="*/ 2382 h 5469732"/>
              <a:gd name="connsiteX3" fmla="*/ 7777622 w 9146841"/>
              <a:gd name="connsiteY3" fmla="*/ 2382 h 5469732"/>
              <a:gd name="connsiteX4" fmla="*/ 9146841 w 9146841"/>
              <a:gd name="connsiteY4" fmla="*/ 0 h 5469732"/>
              <a:gd name="connsiteX5" fmla="*/ 9144459 w 9146841"/>
              <a:gd name="connsiteY5" fmla="*/ 1369219 h 5469732"/>
              <a:gd name="connsiteX6" fmla="*/ 9144459 w 9146841"/>
              <a:gd name="connsiteY6" fmla="*/ 5469731 h 5469732"/>
              <a:gd name="connsiteX7" fmla="*/ 8644398 w 9146841"/>
              <a:gd name="connsiteY7" fmla="*/ 5469731 h 5469732"/>
              <a:gd name="connsiteX8" fmla="*/ 8646778 w 9146841"/>
              <a:gd name="connsiteY8" fmla="*/ 5360194 h 5469732"/>
              <a:gd name="connsiteX9" fmla="*/ 500522 w 9146841"/>
              <a:gd name="connsiteY9" fmla="*/ 5362576 h 5469732"/>
              <a:gd name="connsiteX10" fmla="*/ 498138 w 9146841"/>
              <a:gd name="connsiteY10" fmla="*/ 5469732 h 5469732"/>
              <a:gd name="connsiteX11" fmla="*/ 458 w 9146841"/>
              <a:gd name="connsiteY11" fmla="*/ 5467350 h 5469732"/>
              <a:gd name="connsiteX12" fmla="*/ 459 w 9146841"/>
              <a:gd name="connsiteY12" fmla="*/ 1369219 h 5469732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0522 w 9146841"/>
              <a:gd name="connsiteY9" fmla="*/ 5362576 h 5469731"/>
              <a:gd name="connsiteX10" fmla="*/ 498138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0522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9731 h 5469731"/>
              <a:gd name="connsiteX8" fmla="*/ 8646778 w 9146841"/>
              <a:gd name="connsiteY8" fmla="*/ 5360194 h 5469731"/>
              <a:gd name="connsiteX9" fmla="*/ 502903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9731 h 5469731"/>
              <a:gd name="connsiteX7" fmla="*/ 8644398 w 9146841"/>
              <a:gd name="connsiteY7" fmla="*/ 5467350 h 5469731"/>
              <a:gd name="connsiteX8" fmla="*/ 8646778 w 9146841"/>
              <a:gd name="connsiteY8" fmla="*/ 5360194 h 5469731"/>
              <a:gd name="connsiteX9" fmla="*/ 502903 w 9146841"/>
              <a:gd name="connsiteY9" fmla="*/ 5362576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4398 w 9146841"/>
              <a:gd name="connsiteY7" fmla="*/ 5467350 h 5467351"/>
              <a:gd name="connsiteX8" fmla="*/ 8646778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46778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44396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0194 h 5467351"/>
              <a:gd name="connsiteX9" fmla="*/ 502903 w 9146841"/>
              <a:gd name="connsiteY9" fmla="*/ 5362576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0194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9731"/>
              <a:gd name="connsiteX1" fmla="*/ 459 w 9146841"/>
              <a:gd name="connsiteY1" fmla="*/ 1100 h 5469731"/>
              <a:gd name="connsiteX2" fmla="*/ 1367296 w 9146841"/>
              <a:gd name="connsiteY2" fmla="*/ 2382 h 5469731"/>
              <a:gd name="connsiteX3" fmla="*/ 7777622 w 9146841"/>
              <a:gd name="connsiteY3" fmla="*/ 2382 h 5469731"/>
              <a:gd name="connsiteX4" fmla="*/ 9146841 w 9146841"/>
              <a:gd name="connsiteY4" fmla="*/ 0 h 5469731"/>
              <a:gd name="connsiteX5" fmla="*/ 9144459 w 9146841"/>
              <a:gd name="connsiteY5" fmla="*/ 1369219 h 5469731"/>
              <a:gd name="connsiteX6" fmla="*/ 9144459 w 9146841"/>
              <a:gd name="connsiteY6" fmla="*/ 5464968 h 5469731"/>
              <a:gd name="connsiteX7" fmla="*/ 8642016 w 9146841"/>
              <a:gd name="connsiteY7" fmla="*/ 5469731 h 5469731"/>
              <a:gd name="connsiteX8" fmla="*/ 8639633 w 9146841"/>
              <a:gd name="connsiteY8" fmla="*/ 5364956 h 5469731"/>
              <a:gd name="connsiteX9" fmla="*/ 502903 w 9146841"/>
              <a:gd name="connsiteY9" fmla="*/ 5364958 h 5469731"/>
              <a:gd name="connsiteX10" fmla="*/ 500520 w 9146841"/>
              <a:gd name="connsiteY10" fmla="*/ 5467351 h 5469731"/>
              <a:gd name="connsiteX11" fmla="*/ 458 w 9146841"/>
              <a:gd name="connsiteY11" fmla="*/ 5467350 h 5469731"/>
              <a:gd name="connsiteX12" fmla="*/ 459 w 9146841"/>
              <a:gd name="connsiteY12" fmla="*/ 1369219 h 546973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4956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  <a:gd name="connsiteX0" fmla="*/ 459 w 9146841"/>
              <a:gd name="connsiteY0" fmla="*/ 1369219 h 5467351"/>
              <a:gd name="connsiteX1" fmla="*/ 459 w 9146841"/>
              <a:gd name="connsiteY1" fmla="*/ 1100 h 5467351"/>
              <a:gd name="connsiteX2" fmla="*/ 1367296 w 9146841"/>
              <a:gd name="connsiteY2" fmla="*/ 2382 h 5467351"/>
              <a:gd name="connsiteX3" fmla="*/ 7777622 w 9146841"/>
              <a:gd name="connsiteY3" fmla="*/ 2382 h 5467351"/>
              <a:gd name="connsiteX4" fmla="*/ 9146841 w 9146841"/>
              <a:gd name="connsiteY4" fmla="*/ 0 h 5467351"/>
              <a:gd name="connsiteX5" fmla="*/ 9144459 w 9146841"/>
              <a:gd name="connsiteY5" fmla="*/ 1369219 h 5467351"/>
              <a:gd name="connsiteX6" fmla="*/ 9144459 w 9146841"/>
              <a:gd name="connsiteY6" fmla="*/ 5464968 h 5467351"/>
              <a:gd name="connsiteX7" fmla="*/ 8642016 w 9146841"/>
              <a:gd name="connsiteY7" fmla="*/ 5467350 h 5467351"/>
              <a:gd name="connsiteX8" fmla="*/ 8639633 w 9146841"/>
              <a:gd name="connsiteY8" fmla="*/ 5367337 h 5467351"/>
              <a:gd name="connsiteX9" fmla="*/ 502903 w 9146841"/>
              <a:gd name="connsiteY9" fmla="*/ 5364958 h 5467351"/>
              <a:gd name="connsiteX10" fmla="*/ 500520 w 9146841"/>
              <a:gd name="connsiteY10" fmla="*/ 5467351 h 5467351"/>
              <a:gd name="connsiteX11" fmla="*/ 458 w 9146841"/>
              <a:gd name="connsiteY11" fmla="*/ 5467350 h 5467351"/>
              <a:gd name="connsiteX12" fmla="*/ 459 w 9146841"/>
              <a:gd name="connsiteY12" fmla="*/ 1369219 h 546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6841" h="5467351">
                <a:moveTo>
                  <a:pt x="459" y="1369219"/>
                </a:moveTo>
                <a:cubicBezTo>
                  <a:pt x="-1129" y="913973"/>
                  <a:pt x="2047" y="456346"/>
                  <a:pt x="459" y="1100"/>
                </a:cubicBezTo>
                <a:lnTo>
                  <a:pt x="1367296" y="2382"/>
                </a:lnTo>
                <a:lnTo>
                  <a:pt x="7777622" y="2382"/>
                </a:lnTo>
                <a:lnTo>
                  <a:pt x="9146841" y="0"/>
                </a:lnTo>
                <a:lnTo>
                  <a:pt x="9144459" y="1369219"/>
                </a:lnTo>
                <a:lnTo>
                  <a:pt x="9144459" y="5464968"/>
                </a:lnTo>
                <a:lnTo>
                  <a:pt x="8642016" y="5467350"/>
                </a:lnTo>
                <a:cubicBezTo>
                  <a:pt x="8642809" y="5430044"/>
                  <a:pt x="8638840" y="5404643"/>
                  <a:pt x="8639633" y="5367337"/>
                </a:cubicBezTo>
                <a:lnTo>
                  <a:pt x="502903" y="5364958"/>
                </a:lnTo>
                <a:cubicBezTo>
                  <a:pt x="502109" y="5400677"/>
                  <a:pt x="501314" y="5431632"/>
                  <a:pt x="500520" y="5467351"/>
                </a:cubicBezTo>
                <a:lnTo>
                  <a:pt x="458" y="5467350"/>
                </a:lnTo>
                <a:cubicBezTo>
                  <a:pt x="458" y="4099719"/>
                  <a:pt x="459" y="2736850"/>
                  <a:pt x="459" y="1369219"/>
                </a:cubicBezTo>
                <a:close/>
              </a:path>
            </a:pathLst>
          </a:custGeom>
        </p:spPr>
        <p:txBody>
          <a:bodyPr/>
          <a:lstStyle/>
          <a:p>
            <a:endParaRPr lang="cs-CZ"/>
          </a:p>
        </p:txBody>
      </p:sp>
      <p:sp>
        <p:nvSpPr>
          <p:cNvPr id="17" name="Rectangle 16"/>
          <p:cNvSpPr/>
          <p:nvPr userDrawn="1"/>
        </p:nvSpPr>
        <p:spPr>
          <a:xfrm>
            <a:off x="664634" y="5357813"/>
            <a:ext cx="10862733" cy="218587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49"/>
            <a:ext cx="12192000" cy="139065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cs-CZ"/>
              <a:t>VRT v TEN-T a přehraniční spolupráce</a:t>
            </a:r>
            <a:endParaRPr lang="cs-CZ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662525" y="5554804"/>
            <a:ext cx="10875433" cy="496425"/>
          </a:xfrm>
        </p:spPr>
        <p:txBody>
          <a:bodyPr/>
          <a:lstStyle>
            <a:lvl1pPr>
              <a:defRPr sz="2667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pic>
        <p:nvPicPr>
          <p:cNvPr id="9" name="Picture 8" descr="logo-zapat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17" y="6327368"/>
            <a:ext cx="333248" cy="26416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62525" y="5359351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5467349"/>
            <a:ext cx="12192000" cy="1695451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VRT v TEN-T a přehraniční spolupráce</a:t>
            </a:r>
            <a:endParaRPr lang="cs-CZ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pic>
        <p:nvPicPr>
          <p:cNvPr id="14" name="Picture 13" descr="logo-zapat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24" y="6327368"/>
            <a:ext cx="333248" cy="26416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662525" y="5359351"/>
            <a:ext cx="10875433" cy="21600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5467349"/>
            <a:ext cx="12192000" cy="1390651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72000" rIns="96000" bIns="96000" rtlCol="0" anchor="t" anchorCtr="0"/>
          <a:lstStyle/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23915" y="1509712"/>
            <a:ext cx="6114035" cy="1919288"/>
          </a:xfrm>
        </p:spPr>
        <p:txBody>
          <a:bodyPr anchor="t" anchorCtr="0"/>
          <a:lstStyle>
            <a:lvl1pPr marL="335992" indent="-335992" algn="r">
              <a:buClrTx/>
              <a:buFont typeface="Verdana" pitchFamily="34" charset="0"/>
              <a:buChar char="—"/>
              <a:defRPr sz="2000" b="1">
                <a:solidFill>
                  <a:schemeClr val="tx1"/>
                </a:solidFill>
              </a:defRPr>
            </a:lvl1pPr>
            <a:lvl2pPr marL="671983" indent="-335992" algn="r">
              <a:buClrTx/>
              <a:buFont typeface="Verdana" pitchFamily="34" charset="0"/>
              <a:buChar char="—"/>
              <a:defRPr sz="2000" b="0">
                <a:solidFill>
                  <a:schemeClr val="tx1"/>
                </a:solidFill>
              </a:defRPr>
            </a:lvl2pPr>
            <a:lvl3pPr marL="1007975" indent="-287993" algn="r">
              <a:buClrTx/>
              <a:buFont typeface="Verdana" pitchFamily="34" charset="0"/>
              <a:buChar char="—"/>
              <a:defRPr sz="1467">
                <a:solidFill>
                  <a:schemeClr val="tx1"/>
                </a:solidFill>
              </a:defRPr>
            </a:lvl3pPr>
            <a:lvl4pPr marL="1295968" indent="-287993" algn="r">
              <a:buClrTx/>
              <a:buFont typeface="Verdana" pitchFamily="34" charset="0"/>
              <a:buChar char="—"/>
              <a:defRPr sz="1467">
                <a:solidFill>
                  <a:schemeClr val="tx1"/>
                </a:solidFill>
              </a:defRPr>
            </a:lvl4pPr>
            <a:lvl5pPr marL="1583960" indent="-287993" algn="r">
              <a:buClrTx/>
              <a:buFont typeface="Verdana" pitchFamily="34" charset="0"/>
              <a:buChar char="—"/>
              <a:defRPr sz="1467">
                <a:solidFill>
                  <a:schemeClr val="tx1"/>
                </a:solidFill>
              </a:defRPr>
            </a:lvl5pPr>
            <a:lvl6pPr marL="1871953" indent="-287993" algn="r">
              <a:buClrTx/>
              <a:buFont typeface="Verdana" pitchFamily="34" charset="0"/>
              <a:buChar char="—"/>
              <a:defRPr sz="1467">
                <a:solidFill>
                  <a:schemeClr val="tx1"/>
                </a:solidFill>
              </a:defRPr>
            </a:lvl6pPr>
            <a:lvl7pPr marL="2159946" indent="-287993" algn="r">
              <a:buClrTx/>
              <a:buFont typeface="Verdana" pitchFamily="34" charset="0"/>
              <a:buChar char="—"/>
              <a:defRPr sz="1467">
                <a:solidFill>
                  <a:schemeClr val="tx1"/>
                </a:solidFill>
              </a:defRPr>
            </a:lvl7pPr>
            <a:lvl8pPr marL="2447939" indent="-287993" algn="r">
              <a:buClrTx/>
              <a:buFont typeface="Verdana" pitchFamily="34" charset="0"/>
              <a:buChar char="—"/>
              <a:defRPr sz="1467">
                <a:solidFill>
                  <a:schemeClr val="tx1"/>
                </a:solidFill>
              </a:defRPr>
            </a:lvl8pPr>
            <a:lvl9pPr marL="2735932" indent="-287993" algn="r">
              <a:buClrTx/>
              <a:buFont typeface="Verdana" pitchFamily="34" charset="0"/>
              <a:buChar char="—"/>
              <a:defRPr sz="1467"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62525" y="6327371"/>
            <a:ext cx="10875433" cy="221071"/>
          </a:xfrm>
        </p:spPr>
        <p:txBody>
          <a:bodyPr anchor="b" anchorCtr="0"/>
          <a:lstStyle>
            <a:lvl1pPr marL="287993" indent="-287993">
              <a:buClrTx/>
              <a:defRPr sz="1467" b="1">
                <a:solidFill>
                  <a:schemeClr val="tx1"/>
                </a:solidFill>
              </a:defRPr>
            </a:lvl1pPr>
            <a:lvl2pPr marL="575986" indent="-287993">
              <a:buClrTx/>
              <a:defRPr sz="1467" b="0">
                <a:solidFill>
                  <a:schemeClr val="tx1"/>
                </a:solidFill>
              </a:defRPr>
            </a:lvl2pPr>
            <a:lvl3pPr marL="863978" indent="-287993">
              <a:buClrTx/>
              <a:defRPr sz="1467" b="0">
                <a:solidFill>
                  <a:schemeClr val="tx1"/>
                </a:solidFill>
              </a:defRPr>
            </a:lvl3pPr>
            <a:lvl4pPr marL="1199970" indent="-287993">
              <a:buClrTx/>
              <a:defRPr sz="1467" b="0">
                <a:solidFill>
                  <a:schemeClr val="tx1"/>
                </a:solidFill>
              </a:defRPr>
            </a:lvl4pPr>
            <a:lvl5pPr marL="1535962" indent="-287993">
              <a:buClrTx/>
              <a:defRPr sz="1467" b="0">
                <a:solidFill>
                  <a:schemeClr val="tx1"/>
                </a:solidFill>
              </a:defRPr>
            </a:lvl5pPr>
            <a:lvl6pPr marL="1823954" indent="-287993">
              <a:buClrTx/>
              <a:defRPr sz="1467" b="0">
                <a:solidFill>
                  <a:schemeClr val="tx1"/>
                </a:solidFill>
              </a:defRPr>
            </a:lvl6pPr>
            <a:lvl7pPr marL="2111947" indent="-287993">
              <a:buClrTx/>
              <a:defRPr sz="1467" b="0">
                <a:solidFill>
                  <a:schemeClr val="tx1"/>
                </a:solidFill>
              </a:defRPr>
            </a:lvl7pPr>
            <a:lvl8pPr marL="2399940" indent="-287993">
              <a:buClrTx/>
              <a:defRPr sz="1467" b="0">
                <a:solidFill>
                  <a:schemeClr val="tx1"/>
                </a:solidFill>
              </a:defRPr>
            </a:lvl8pPr>
            <a:lvl9pPr marL="2687933" indent="-287993">
              <a:buClrTx/>
              <a:defRPr sz="1467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423922" y="357191"/>
            <a:ext cx="6114036" cy="803524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58290" y="5570625"/>
            <a:ext cx="10875433" cy="496800"/>
          </a:xfrm>
        </p:spPr>
        <p:txBody>
          <a:bodyPr anchor="t" anchorCtr="0"/>
          <a:lstStyle>
            <a:lvl1pPr marL="287993" indent="-287993">
              <a:buClrTx/>
              <a:defRPr sz="1467" b="0">
                <a:solidFill>
                  <a:schemeClr val="tx1"/>
                </a:solidFill>
              </a:defRPr>
            </a:lvl1pPr>
            <a:lvl2pPr marL="575986" indent="-287993">
              <a:buClrTx/>
              <a:defRPr sz="1467" b="0">
                <a:solidFill>
                  <a:schemeClr val="tx1"/>
                </a:solidFill>
              </a:defRPr>
            </a:lvl2pPr>
            <a:lvl3pPr marL="863978" indent="-287993">
              <a:buClrTx/>
              <a:defRPr sz="1467" b="0">
                <a:solidFill>
                  <a:schemeClr val="tx1"/>
                </a:solidFill>
              </a:defRPr>
            </a:lvl3pPr>
            <a:lvl4pPr marL="1199970" indent="-287993">
              <a:buClrTx/>
              <a:defRPr sz="1467" b="0">
                <a:solidFill>
                  <a:schemeClr val="tx1"/>
                </a:solidFill>
              </a:defRPr>
            </a:lvl4pPr>
            <a:lvl5pPr marL="1535962" indent="-287993">
              <a:buClrTx/>
              <a:defRPr sz="1467" b="0">
                <a:solidFill>
                  <a:schemeClr val="tx1"/>
                </a:solidFill>
              </a:defRPr>
            </a:lvl5pPr>
            <a:lvl6pPr marL="1823954" indent="-287993">
              <a:buClrTx/>
              <a:defRPr sz="1467" b="0">
                <a:solidFill>
                  <a:schemeClr val="tx1"/>
                </a:solidFill>
              </a:defRPr>
            </a:lvl6pPr>
            <a:lvl7pPr marL="2111947" indent="-287993">
              <a:buClrTx/>
              <a:defRPr sz="1467" b="0">
                <a:solidFill>
                  <a:schemeClr val="tx1"/>
                </a:solidFill>
              </a:defRPr>
            </a:lvl7pPr>
            <a:lvl8pPr marL="2399940" indent="-287993">
              <a:buClrTx/>
              <a:defRPr sz="1467" b="0">
                <a:solidFill>
                  <a:schemeClr val="tx1"/>
                </a:solidFill>
              </a:defRPr>
            </a:lvl8pPr>
            <a:lvl9pPr marL="2687933" indent="-287993">
              <a:buClrTx/>
              <a:defRPr sz="1467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484C998-8052-416B-AE91-0AB37A28D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01" y="576000"/>
            <a:ext cx="2284897" cy="84758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2525" y="357191"/>
            <a:ext cx="10875433" cy="8035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525" y="1509717"/>
            <a:ext cx="10875433" cy="40615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cs-C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52384" y="6327373"/>
            <a:ext cx="1212619" cy="2210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467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23381" y="6327373"/>
            <a:ext cx="7656928" cy="2210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467">
                <a:solidFill>
                  <a:schemeClr val="tx1"/>
                </a:solidFill>
              </a:defRPr>
            </a:lvl1pPr>
          </a:lstStyle>
          <a:p>
            <a:r>
              <a:rPr lang="cs-CZ"/>
              <a:t>VRT v TEN-T a přehraniční spolupráce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6541" y="6327373"/>
            <a:ext cx="641417" cy="22107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67" b="1">
                <a:solidFill>
                  <a:schemeClr val="tx1"/>
                </a:solidFill>
              </a:defRPr>
            </a:lvl1pPr>
          </a:lstStyle>
          <a:p>
            <a:fld id="{D2BBFFE0-7584-47E7-90FA-15F39808A249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Picture 6" descr="logo-zapati.png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17" y="6327368"/>
            <a:ext cx="333248" cy="2641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3" r:id="rId5"/>
    <p:sldLayoutId id="2147483664" r:id="rId6"/>
    <p:sldLayoutId id="2147483661" r:id="rId7"/>
    <p:sldLayoutId id="2147483651" r:id="rId8"/>
    <p:sldLayoutId id="2147483660" r:id="rId9"/>
    <p:sldLayoutId id="2147483666" r:id="rId10"/>
  </p:sldLayoutIdLst>
  <p:hf hdr="0" dt="0"/>
  <p:txStyles>
    <p:titleStyle>
      <a:lvl1pPr algn="l" defTabSz="1219170" rtl="0" eaLnBrk="1" latinLnBrk="0" hangingPunct="1"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ts val="320"/>
        </a:spcBef>
        <a:buClr>
          <a:schemeClr val="tx2"/>
        </a:buClr>
        <a:buFont typeface="Verdana" pitchFamily="34" charset="0"/>
        <a:buChar char="—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815980" indent="-335992" algn="l" defTabSz="1219170" rtl="0" eaLnBrk="1" latinLnBrk="0" hangingPunct="1">
        <a:spcBef>
          <a:spcPts val="320"/>
        </a:spcBef>
        <a:buClrTx/>
        <a:buFont typeface="Verdana" pitchFamily="34" charset="0"/>
        <a:buChar char="—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51971" indent="-335992" algn="l" defTabSz="1219170" rtl="0" eaLnBrk="1" latinLnBrk="0" hangingPunct="1">
        <a:spcBef>
          <a:spcPct val="20000"/>
        </a:spcBef>
        <a:buFont typeface="Verdana" pitchFamily="34" charset="0"/>
        <a:buChar char="—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487963" indent="-287993" algn="l" defTabSz="1219170" rtl="0" eaLnBrk="1" latinLnBrk="0" hangingPunct="1">
        <a:spcBef>
          <a:spcPct val="20000"/>
        </a:spcBef>
        <a:buFont typeface="Verdana" pitchFamily="34" charset="0"/>
        <a:buChar char="—"/>
        <a:defRPr sz="1467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1775956" indent="-287993" algn="l" defTabSz="1219170" rtl="0" eaLnBrk="1" latinLnBrk="0" hangingPunct="1">
        <a:spcBef>
          <a:spcPct val="20000"/>
        </a:spcBef>
        <a:buFont typeface="Verdana" pitchFamily="34" charset="0"/>
        <a:buChar char="—"/>
        <a:defRPr sz="1467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063948" indent="-287993" algn="l" defTabSz="1219170" rtl="0" eaLnBrk="1" latinLnBrk="0" hangingPunct="1">
        <a:spcBef>
          <a:spcPct val="20000"/>
        </a:spcBef>
        <a:buFont typeface="Verdana" pitchFamily="34" charset="0"/>
        <a:buChar char="—"/>
        <a:defRPr sz="1467" kern="1200">
          <a:solidFill>
            <a:schemeClr val="tx1"/>
          </a:solidFill>
          <a:latin typeface="+mn-lt"/>
          <a:ea typeface="+mn-ea"/>
          <a:cs typeface="+mn-cs"/>
        </a:defRPr>
      </a:lvl6pPr>
      <a:lvl7pPr marL="2351941" indent="-287993" algn="l" defTabSz="1219170" rtl="0" eaLnBrk="1" latinLnBrk="0" hangingPunct="1">
        <a:spcBef>
          <a:spcPct val="20000"/>
        </a:spcBef>
        <a:buFont typeface="Verdana" pitchFamily="34" charset="0"/>
        <a:buChar char="—"/>
        <a:defRPr sz="1467" kern="1200">
          <a:solidFill>
            <a:schemeClr val="tx1"/>
          </a:solidFill>
          <a:latin typeface="+mn-lt"/>
          <a:ea typeface="+mn-ea"/>
          <a:cs typeface="+mn-cs"/>
        </a:defRPr>
      </a:lvl7pPr>
      <a:lvl8pPr marL="2639934" indent="-287993" algn="l" defTabSz="1219170" rtl="0" eaLnBrk="1" latinLnBrk="0" hangingPunct="1">
        <a:spcBef>
          <a:spcPct val="20000"/>
        </a:spcBef>
        <a:buFont typeface="Verdana" pitchFamily="34" charset="0"/>
        <a:buChar char="—"/>
        <a:defRPr sz="1467" kern="1200">
          <a:solidFill>
            <a:schemeClr val="tx1"/>
          </a:solidFill>
          <a:latin typeface="+mn-lt"/>
          <a:ea typeface="+mn-ea"/>
          <a:cs typeface="+mn-cs"/>
        </a:defRPr>
      </a:lvl8pPr>
      <a:lvl9pPr marL="2927927" indent="-287993" algn="l" defTabSz="1219170" rtl="0" eaLnBrk="1" latinLnBrk="0" hangingPunct="1">
        <a:spcBef>
          <a:spcPct val="20000"/>
        </a:spcBef>
        <a:buFont typeface="Verdana" pitchFamily="34" charset="0"/>
        <a:buChar char="—"/>
        <a:defRPr sz="14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2191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880" userDrawn="1">
          <p15:clr>
            <a:srgbClr val="F26B43"/>
          </p15:clr>
        </p15:guide>
        <p15:guide id="3" orient="horz" pos="4592" userDrawn="1">
          <p15:clr>
            <a:srgbClr val="F26B43"/>
          </p15:clr>
        </p15:guide>
        <p15:guide id="4" pos="419" userDrawn="1">
          <p15:clr>
            <a:srgbClr val="F26B43"/>
          </p15:clr>
        </p15:guide>
        <p15:guide id="5" pos="7261" userDrawn="1">
          <p15:clr>
            <a:srgbClr val="F26B43"/>
          </p15:clr>
        </p15:guide>
        <p15:guide id="6" orient="horz" pos="45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neubaustrecke-dresden-prag.de/" TargetMode="Externa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Nadpis 1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Krušnohorský tunel</a:t>
            </a:r>
            <a:b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</a:b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Příprava přeshraničního projektu a mezinárodní spolupráce</a:t>
            </a:r>
            <a:endParaRPr lang="cs-CZ" sz="2400" dirty="0"/>
          </a:p>
        </p:txBody>
      </p:sp>
      <p:sp>
        <p:nvSpPr>
          <p:cNvPr id="3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Ostrava, 6. 6. 2023</a:t>
            </a:r>
          </a:p>
        </p:txBody>
      </p:sp>
      <p:sp>
        <p:nvSpPr>
          <p:cNvPr id="4" name="Text Placeholder 1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Ing. Pavel Hruška</a:t>
            </a:r>
          </a:p>
          <a:p>
            <a:pPr marL="0" indent="0">
              <a:buNone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Stavební správa VRT, náměstek ředitele pro přípravu oblasti sever</a:t>
            </a:r>
          </a:p>
        </p:txBody>
      </p:sp>
      <p:sp>
        <p:nvSpPr>
          <p:cNvPr id="5" name="Subtitle 5">
            <a:extLst>
              <a:ext uri="{FF2B5EF4-FFF2-40B4-BE49-F238E27FC236}">
                <a16:creationId xmlns:a16="http://schemas.microsoft.com/office/drawing/2014/main" id="{21D686FC-CB2A-45D4-9388-E7924EC10A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5163" y="3429000"/>
            <a:ext cx="8156575" cy="37804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Nové železniční spojení Drážďany – Praha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B69CDD9-9224-BDF4-DD2A-DE40ADE55C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5611" y="6075911"/>
            <a:ext cx="2252345" cy="47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34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FF5200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Aktuální stav přípravy projektu</a:t>
            </a:r>
            <a:b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FF5200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</a:br>
            <a:r>
              <a:rPr lang="cs-CZ" sz="2000" dirty="0">
                <a:solidFill>
                  <a:schemeClr val="accent2"/>
                </a:solidFill>
              </a:rPr>
              <a:t>Úsek </a:t>
            </a:r>
            <a:r>
              <a:rPr lang="cs-CZ" sz="2000" dirty="0" err="1">
                <a:solidFill>
                  <a:schemeClr val="accent2"/>
                </a:solidFill>
              </a:rPr>
              <a:t>Heidenau</a:t>
            </a:r>
            <a:r>
              <a:rPr lang="cs-CZ" sz="2000" dirty="0">
                <a:solidFill>
                  <a:schemeClr val="accent2"/>
                </a:solidFill>
              </a:rPr>
              <a:t> (Drážďany) – Ústí nad Labem</a:t>
            </a:r>
            <a:endParaRPr lang="en-US" dirty="0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10</a:t>
            </a:fld>
            <a:endParaRPr lang="cs-CZ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31D228B-C57F-4FE0-9810-92EBEB854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88" y="1514725"/>
            <a:ext cx="7192962" cy="4554288"/>
          </a:xfrm>
        </p:spPr>
        <p:txBody>
          <a:bodyPr/>
          <a:lstStyle/>
          <a:p>
            <a:pPr marL="0" indent="0">
              <a:spcBef>
                <a:spcPts val="1200"/>
              </a:spcBef>
              <a:spcAft>
                <a:spcPts val="300"/>
              </a:spcAft>
              <a:buNone/>
            </a:pPr>
            <a:r>
              <a:rPr lang="cs-CZ" sz="1800" b="1" dirty="0"/>
              <a:t>část tunel – Ústí nad Labem (PA3)</a:t>
            </a:r>
          </a:p>
          <a:p>
            <a:pPr lvl="1">
              <a:spcAft>
                <a:spcPts val="900"/>
              </a:spcAft>
              <a:buClr>
                <a:schemeClr val="tx2"/>
              </a:buClr>
            </a:pPr>
            <a:r>
              <a:rPr lang="cs-CZ" sz="1600" b="0" dirty="0"/>
              <a:t>pro potřeby koordinace s Krušnohorským tunelem již zpracováno:</a:t>
            </a:r>
          </a:p>
          <a:p>
            <a:pPr marL="1352089" lvl="4" indent="-285750" defTabSz="914400">
              <a:lnSpc>
                <a:spcPct val="150000"/>
              </a:lnSpc>
              <a:spcBef>
                <a:spcPts val="24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solidFill>
                  <a:srgbClr val="002B59"/>
                </a:solidFill>
                <a:latin typeface="+mj-lt"/>
              </a:rPr>
              <a:t>kolejové řešení navazujícího úseku</a:t>
            </a:r>
          </a:p>
          <a:p>
            <a:pPr marL="1352089" lvl="4" indent="-285750" defTabSz="914400">
              <a:lnSpc>
                <a:spcPct val="150000"/>
              </a:lnSpc>
              <a:spcBef>
                <a:spcPts val="24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solidFill>
                  <a:srgbClr val="002B59"/>
                </a:solidFill>
                <a:latin typeface="+mj-lt"/>
              </a:rPr>
              <a:t>varianty etapizace projektu bez přestavby ŽST Ústí nad Labem západ</a:t>
            </a:r>
          </a:p>
          <a:p>
            <a:pPr marL="1352089" lvl="4" indent="-285750" defTabSz="914400">
              <a:lnSpc>
                <a:spcPct val="150000"/>
              </a:lnSpc>
              <a:spcBef>
                <a:spcPts val="24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solidFill>
                  <a:srgbClr val="002B59"/>
                </a:solidFill>
                <a:latin typeface="+mj-lt"/>
              </a:rPr>
              <a:t>zajištění vstupních podkladků (geodetické průzkumy,…)</a:t>
            </a:r>
          </a:p>
          <a:p>
            <a:pPr marL="1352089" lvl="4" indent="-285750" defTabSz="914400">
              <a:lnSpc>
                <a:spcPct val="150000"/>
              </a:lnSpc>
              <a:spcBef>
                <a:spcPts val="240"/>
              </a:spcBef>
              <a:buFont typeface="Wingdings" panose="05000000000000000000" pitchFamily="2" charset="2"/>
              <a:buChar char="§"/>
              <a:defRPr/>
            </a:pPr>
            <a:endParaRPr lang="cs-CZ" sz="1600" b="0" dirty="0"/>
          </a:p>
          <a:p>
            <a:pPr lvl="1">
              <a:spcAft>
                <a:spcPts val="900"/>
              </a:spcAft>
              <a:buClr>
                <a:schemeClr val="accent2"/>
              </a:buClr>
            </a:pPr>
            <a:r>
              <a:rPr lang="cs-CZ" sz="1600" b="0" dirty="0"/>
              <a:t>od 4.Q/2022 probíhá zadávání veřejné zakázky na projektové činnosti (DUR+EIA, včetně zapojení do Ústí nad Labem)</a:t>
            </a:r>
          </a:p>
          <a:p>
            <a:pPr lvl="1">
              <a:spcAft>
                <a:spcPts val="900"/>
              </a:spcAft>
              <a:buClr>
                <a:schemeClr val="accent2"/>
              </a:buClr>
            </a:pPr>
            <a:r>
              <a:rPr lang="cs-CZ" sz="1600" b="0" dirty="0"/>
              <a:t>cílová podoba </a:t>
            </a:r>
            <a:r>
              <a:rPr lang="pl-PL" sz="1600" b="0" dirty="0"/>
              <a:t>ŽST Ústí nad Labem západ závisí výběru trasy dále z Ústí nad Labem – jednání a posuzování dále probíhají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A5CB251-C15D-8EAA-2163-079B9BDD8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7920" y="1160712"/>
            <a:ext cx="3232092" cy="505720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13073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11</a:t>
            </a:fld>
            <a:endParaRPr lang="cs-CZ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525" y="5464971"/>
            <a:ext cx="11529475" cy="496425"/>
          </a:xfrm>
        </p:spPr>
        <p:txBody>
          <a:bodyPr/>
          <a:lstStyle/>
          <a:p>
            <a:r>
              <a:rPr lang="cs-CZ" dirty="0"/>
              <a:t>Příprava přeshraničního projektu</a:t>
            </a:r>
            <a:br>
              <a:rPr lang="cs-CZ" dirty="0"/>
            </a:br>
            <a:r>
              <a:rPr lang="cs-CZ" dirty="0"/>
              <a:t>a mezinárodní spolupráce</a:t>
            </a:r>
          </a:p>
        </p:txBody>
      </p:sp>
    </p:spTree>
    <p:extLst>
      <p:ext uri="{BB962C8B-B14F-4D97-AF65-F5344CB8AC3E}">
        <p14:creationId xmlns:p14="http://schemas.microsoft.com/office/powerpoint/2010/main" val="4168602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ástupný symbol pro obsah 8">
            <a:extLst>
              <a:ext uri="{FF2B5EF4-FFF2-40B4-BE49-F238E27FC236}">
                <a16:creationId xmlns:a16="http://schemas.microsoft.com/office/drawing/2014/main" id="{C9604414-1B7E-4806-995B-C9067D935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25" y="3655282"/>
            <a:ext cx="10875433" cy="1915990"/>
          </a:xfrm>
        </p:spPr>
        <p:txBody>
          <a:bodyPr/>
          <a:lstStyle/>
          <a:p>
            <a:pPr marL="0" indent="0">
              <a:spcAft>
                <a:spcPts val="900"/>
              </a:spcAft>
              <a:buNone/>
            </a:pPr>
            <a:r>
              <a:rPr lang="cs-CZ" sz="1600" dirty="0">
                <a:solidFill>
                  <a:schemeClr val="accent2"/>
                </a:solidFill>
              </a:rPr>
              <a:t>2018: </a:t>
            </a:r>
            <a:r>
              <a:rPr lang="cs-CZ" sz="1600" dirty="0"/>
              <a:t>sestavení společného týmu pro přípravu projektu</a:t>
            </a:r>
          </a:p>
          <a:p>
            <a:pPr marL="0" indent="0">
              <a:spcAft>
                <a:spcPts val="900"/>
              </a:spcAft>
              <a:buNone/>
            </a:pPr>
            <a:r>
              <a:rPr lang="cs-CZ" sz="1600" dirty="0">
                <a:solidFill>
                  <a:schemeClr val="accent2"/>
                </a:solidFill>
              </a:rPr>
              <a:t>2019: </a:t>
            </a:r>
            <a:r>
              <a:rPr lang="cs-CZ" sz="1600" dirty="0"/>
              <a:t>uzavření smlouvy o spolupráci při přípravě projektu (soukromoprávní SŽ + DB </a:t>
            </a:r>
            <a:r>
              <a:rPr lang="cs-CZ" sz="1600" dirty="0" err="1"/>
              <a:t>Netz</a:t>
            </a:r>
            <a:r>
              <a:rPr lang="cs-CZ" sz="1600" dirty="0"/>
              <a:t>)</a:t>
            </a:r>
          </a:p>
          <a:p>
            <a:pPr marL="0" indent="0">
              <a:spcAft>
                <a:spcPts val="900"/>
              </a:spcAft>
              <a:buNone/>
            </a:pPr>
            <a:r>
              <a:rPr lang="cs-CZ" sz="1600" dirty="0">
                <a:solidFill>
                  <a:schemeClr val="accent2"/>
                </a:solidFill>
              </a:rPr>
              <a:t>2020: </a:t>
            </a:r>
            <a:r>
              <a:rPr lang="cs-CZ" sz="1600" dirty="0"/>
              <a:t>zahájení společného zadávání veřejných zakázek pro Krušnohorský tunel</a:t>
            </a:r>
          </a:p>
          <a:p>
            <a:pPr marL="0" indent="0">
              <a:spcAft>
                <a:spcPts val="900"/>
              </a:spcAft>
              <a:buNone/>
            </a:pPr>
            <a:r>
              <a:rPr lang="cs-CZ" sz="1600" dirty="0">
                <a:solidFill>
                  <a:schemeClr val="accent2"/>
                </a:solidFill>
              </a:rPr>
              <a:t>2021: </a:t>
            </a:r>
            <a:r>
              <a:rPr lang="cs-CZ" sz="1600" dirty="0"/>
              <a:t>zahájení projektové činnosti</a:t>
            </a:r>
          </a:p>
          <a:p>
            <a:pPr marL="360000" lvl="1" indent="0">
              <a:buNone/>
            </a:pPr>
            <a:endParaRPr lang="cs-CZ" sz="1200" b="0" dirty="0"/>
          </a:p>
          <a:p>
            <a:pPr lvl="1"/>
            <a:endParaRPr lang="cs-CZ" sz="1200" b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12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00662C7-C5BF-4A3E-88B3-959D48DE7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FF5200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Spolupráce Správy železnic a DB </a:t>
            </a:r>
            <a:r>
              <a:rPr kumimoji="0" 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5200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Netz</a:t>
            </a:r>
            <a:endParaRPr lang="cs-CZ" dirty="0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6362FD77-513D-B9E2-252C-4F0526E086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69" b="56403"/>
          <a:stretch/>
        </p:blipFill>
        <p:spPr bwMode="auto">
          <a:xfrm>
            <a:off x="0" y="861149"/>
            <a:ext cx="3813854" cy="2567851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AF936767-D2CD-36B4-7FCC-B08C686D3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3907" y="851667"/>
            <a:ext cx="4004186" cy="2567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3DFF6C-FDC7-8121-A11B-A47DE9986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78146" y="861149"/>
            <a:ext cx="3813855" cy="2567851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94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cs-CZ" sz="1600" dirty="0"/>
              <a:t>přípravu zastřešuje Ministerstvo dopravy (ČR) a Spolkové ministerstvo dopravy a digitální infrastruktury (SRN)</a:t>
            </a:r>
          </a:p>
          <a:p>
            <a:pPr>
              <a:lnSpc>
                <a:spcPct val="150000"/>
              </a:lnSpc>
            </a:pPr>
            <a:r>
              <a:rPr lang="cs-CZ" sz="1600" dirty="0"/>
              <a:t>aktivní zapojení Správy železnic a DB </a:t>
            </a:r>
            <a:r>
              <a:rPr lang="cs-CZ" sz="1600" dirty="0" err="1"/>
              <a:t>Netz</a:t>
            </a:r>
            <a:endParaRPr lang="cs-CZ" sz="1600" dirty="0"/>
          </a:p>
          <a:p>
            <a:pPr>
              <a:lnSpc>
                <a:spcPct val="150000"/>
              </a:lnSpc>
            </a:pPr>
            <a:r>
              <a:rPr lang="cs-CZ" sz="1600" dirty="0"/>
              <a:t>smlouva je nezbytná již pro </a:t>
            </a:r>
            <a:r>
              <a:rPr lang="cs-CZ" sz="1600"/>
              <a:t>etapu povolení </a:t>
            </a:r>
            <a:r>
              <a:rPr lang="cs-CZ" sz="1600" dirty="0"/>
              <a:t>záměru (</a:t>
            </a:r>
            <a:r>
              <a:rPr lang="cs-CZ" sz="1600"/>
              <a:t>2025) </a:t>
            </a:r>
            <a:endParaRPr lang="cs-CZ" sz="1600" dirty="0"/>
          </a:p>
          <a:p>
            <a:pPr>
              <a:lnSpc>
                <a:spcPct val="150000"/>
              </a:lnSpc>
            </a:pPr>
            <a:r>
              <a:rPr lang="cs-CZ" sz="1600" dirty="0"/>
              <a:t>koordinace napříč rezorty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cs-CZ" sz="15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1800" dirty="0"/>
              <a:t>Povolování stavby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1800" dirty="0"/>
              <a:t>Realizace stavby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1800" dirty="0"/>
              <a:t>Schvalování stavby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1800" dirty="0"/>
              <a:t>Provozování stavby</a:t>
            </a:r>
          </a:p>
          <a:p>
            <a:pPr marL="0" indent="812800" defTabSz="1076325">
              <a:lnSpc>
                <a:spcPct val="150000"/>
              </a:lnSpc>
              <a:buNone/>
            </a:pPr>
            <a:r>
              <a:rPr lang="cs-CZ" sz="1700" b="1" dirty="0">
                <a:solidFill>
                  <a:schemeClr val="tx2"/>
                </a:solidFill>
              </a:rPr>
              <a:t>		Podpis a ratifikace v obou státech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cs-CZ" sz="18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cs-CZ" sz="1800" dirty="0"/>
          </a:p>
          <a:p>
            <a:endParaRPr 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Příprava mezistátní smlouvy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5"/>
          </p:nvPr>
        </p:nvSpPr>
        <p:spPr>
          <a:prstGeom prst="rect">
            <a:avLst/>
          </a:prstGeom>
        </p:spPr>
        <p:txBody>
          <a:bodyPr/>
          <a:lstStyle/>
          <a:p>
            <a:fld id="{D2BBFFE0-7584-47E7-90FA-15F39808A249}" type="slidenum">
              <a:rPr lang="cs-CZ" smtClean="0"/>
              <a:pPr/>
              <a:t>13</a:t>
            </a:fld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82723" y="3148509"/>
            <a:ext cx="4355235" cy="298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Šipka doprava 6"/>
          <p:cNvSpPr/>
          <p:nvPr/>
        </p:nvSpPr>
        <p:spPr>
          <a:xfrm>
            <a:off x="1983197" y="5746024"/>
            <a:ext cx="643466" cy="287867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584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ástupný symbol pro obsah 8">
            <a:extLst>
              <a:ext uri="{FF2B5EF4-FFF2-40B4-BE49-F238E27FC236}">
                <a16:creationId xmlns:a16="http://schemas.microsoft.com/office/drawing/2014/main" id="{C9604414-1B7E-4806-995B-C9067D935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25" y="3655282"/>
            <a:ext cx="11072275" cy="191599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cs-CZ" sz="1800" b="1" dirty="0"/>
              <a:t>Specifika přeshraniční spolupráce:</a:t>
            </a:r>
          </a:p>
          <a:p>
            <a:pPr>
              <a:spcAft>
                <a:spcPts val="900"/>
              </a:spcAft>
            </a:pPr>
            <a:r>
              <a:rPr lang="cs-CZ" sz="1600" dirty="0"/>
              <a:t>rozdílné právní postavení organizací</a:t>
            </a:r>
          </a:p>
          <a:p>
            <a:pPr>
              <a:spcAft>
                <a:spcPts val="900"/>
              </a:spcAft>
            </a:pPr>
            <a:r>
              <a:rPr lang="cs-CZ" sz="1600" dirty="0"/>
              <a:t>rozdílné obecné právní i vnitřní kodexy (také v rámci EU práva, např. při zadávání veřejných zakázek)</a:t>
            </a:r>
          </a:p>
          <a:p>
            <a:pPr>
              <a:spcAft>
                <a:spcPts val="900"/>
              </a:spcAft>
            </a:pPr>
            <a:r>
              <a:rPr lang="cs-CZ" sz="1600" dirty="0"/>
              <a:t>rozdílné postupy a požadavky v přípravě a povolování staveb</a:t>
            </a:r>
          </a:p>
          <a:p>
            <a:pPr>
              <a:spcAft>
                <a:spcPts val="900"/>
              </a:spcAft>
            </a:pPr>
            <a:r>
              <a:rPr lang="cs-CZ" sz="1600" dirty="0"/>
              <a:t>rozdílné zásady komunikace s veřejností</a:t>
            </a:r>
          </a:p>
          <a:p>
            <a:pPr marL="0" indent="0">
              <a:lnSpc>
                <a:spcPts val="2400"/>
              </a:lnSpc>
              <a:buNone/>
            </a:pPr>
            <a:r>
              <a:rPr lang="cs-CZ" sz="1800" b="1" dirty="0">
                <a:solidFill>
                  <a:schemeClr val="tx2"/>
                </a:solidFill>
              </a:rPr>
              <a:t>  	      Potřeba společného postupu a hledání kompromisů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14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00662C7-C5BF-4A3E-88B3-959D48DE7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FF5200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Spolupráce Správy železnic a DB </a:t>
            </a:r>
            <a:r>
              <a:rPr kumimoji="0" 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5200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Netz</a:t>
            </a:r>
            <a:endParaRPr lang="cs-CZ" dirty="0"/>
          </a:p>
        </p:txBody>
      </p:sp>
      <p:sp>
        <p:nvSpPr>
          <p:cNvPr id="5" name="Šipka doprava 9">
            <a:extLst>
              <a:ext uri="{FF2B5EF4-FFF2-40B4-BE49-F238E27FC236}">
                <a16:creationId xmlns:a16="http://schemas.microsoft.com/office/drawing/2014/main" id="{4C652C19-9842-4664-0F18-223AE808946E}"/>
              </a:ext>
            </a:extLst>
          </p:cNvPr>
          <p:cNvSpPr/>
          <p:nvPr/>
        </p:nvSpPr>
        <p:spPr>
          <a:xfrm>
            <a:off x="1516534" y="5688178"/>
            <a:ext cx="643466" cy="287867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pic>
        <p:nvPicPr>
          <p:cNvPr id="6" name="Obrázek 5" descr="Obsah obrázku text, snímek obrazovky&#10;&#10;Popis byl vytvořen automaticky">
            <a:extLst>
              <a:ext uri="{FF2B5EF4-FFF2-40B4-BE49-F238E27FC236}">
                <a16:creationId xmlns:a16="http://schemas.microsoft.com/office/drawing/2014/main" id="{835351EE-C40B-9026-7078-190A954486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892" y="851756"/>
            <a:ext cx="11181907" cy="257724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3AF3102-0652-48F9-A06D-152E623DAAE1}"/>
              </a:ext>
            </a:extLst>
          </p:cNvPr>
          <p:cNvSpPr txBox="1"/>
          <p:nvPr/>
        </p:nvSpPr>
        <p:spPr>
          <a:xfrm>
            <a:off x="3886149" y="2696032"/>
            <a:ext cx="2035680" cy="276999"/>
          </a:xfrm>
          <a:prstGeom prst="rect">
            <a:avLst/>
          </a:prstGeom>
          <a:solidFill>
            <a:srgbClr val="B6BCE2"/>
          </a:solidFill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900" b="1" dirty="0">
                <a:solidFill>
                  <a:srgbClr val="000000"/>
                </a:solidFill>
                <a:latin typeface="Arial Black" panose="020B0A04020102020204" pitchFamily="34" charset="0"/>
              </a:rPr>
              <a:t>Dokumentace pro územní řízení</a:t>
            </a:r>
          </a:p>
          <a:p>
            <a:pPr algn="ctr"/>
            <a:r>
              <a:rPr lang="cs-CZ" sz="900" b="1" dirty="0">
                <a:solidFill>
                  <a:srgbClr val="000000"/>
                </a:solidFill>
                <a:latin typeface="Arial Black" panose="020B0A04020102020204" pitchFamily="34" charset="0"/>
              </a:rPr>
              <a:t>EIA</a:t>
            </a:r>
          </a:p>
        </p:txBody>
      </p:sp>
    </p:spTree>
    <p:extLst>
      <p:ext uri="{BB962C8B-B14F-4D97-AF65-F5344CB8AC3E}">
        <p14:creationId xmlns:p14="http://schemas.microsoft.com/office/powerpoint/2010/main" val="4226974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15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00662C7-C5BF-4A3E-88B3-959D48DE7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FF5200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Spolupráce Správy železnic a DB </a:t>
            </a:r>
            <a:r>
              <a:rPr kumimoji="0" 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5200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Netz</a:t>
            </a:r>
            <a:endParaRPr lang="cs-CZ" dirty="0"/>
          </a:p>
        </p:txBody>
      </p:sp>
      <p:pic>
        <p:nvPicPr>
          <p:cNvPr id="10" name="Obrázek 9" descr="Obsah obrázku text, snímek obrazovky, mapa&#10;&#10;Popis byl vytvořen automaticky">
            <a:extLst>
              <a:ext uri="{FF2B5EF4-FFF2-40B4-BE49-F238E27FC236}">
                <a16:creationId xmlns:a16="http://schemas.microsoft.com/office/drawing/2014/main" id="{1DB2B98E-F97F-A3EE-C91B-6C5584089D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5563" y="793078"/>
            <a:ext cx="3712395" cy="5437204"/>
          </a:xfrm>
          <a:prstGeom prst="rect">
            <a:avLst/>
          </a:prstGeom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E9C0723E-B9BE-013B-C669-3B67AEB68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25" y="3511680"/>
            <a:ext cx="7024815" cy="4554288"/>
          </a:xfrm>
        </p:spPr>
        <p:txBody>
          <a:bodyPr/>
          <a:lstStyle/>
          <a:p>
            <a:pPr marL="0" indent="0">
              <a:spcBef>
                <a:spcPts val="1200"/>
              </a:spcBef>
              <a:spcAft>
                <a:spcPts val="300"/>
              </a:spcAft>
              <a:buNone/>
            </a:pPr>
            <a:r>
              <a:rPr lang="cs-CZ" sz="1800" b="1" dirty="0"/>
              <a:t>Tvorba společného informačního prostoru</a:t>
            </a:r>
          </a:p>
          <a:p>
            <a:pPr lvl="1">
              <a:spcAft>
                <a:spcPts val="900"/>
              </a:spcAft>
              <a:buClr>
                <a:schemeClr val="tx2"/>
              </a:buClr>
            </a:pPr>
            <a:r>
              <a:rPr lang="cs-CZ" sz="1600" b="0" dirty="0"/>
              <a:t>Informační centra Ústí nad Labem a </a:t>
            </a:r>
            <a:r>
              <a:rPr lang="cs-CZ" sz="1600" b="0" dirty="0" err="1"/>
              <a:t>Heidenau</a:t>
            </a:r>
            <a:endParaRPr lang="cs-CZ" sz="1600" b="0" dirty="0"/>
          </a:p>
          <a:p>
            <a:pPr lvl="1">
              <a:spcAft>
                <a:spcPts val="900"/>
              </a:spcAft>
              <a:buClr>
                <a:schemeClr val="tx2"/>
              </a:buClr>
            </a:pPr>
            <a:r>
              <a:rPr lang="cs-CZ" sz="1600" b="0" dirty="0"/>
              <a:t>Vývoj společného vizuálního prostředí</a:t>
            </a:r>
          </a:p>
          <a:p>
            <a:pPr lvl="1">
              <a:spcAft>
                <a:spcPts val="900"/>
              </a:spcAft>
              <a:buClr>
                <a:schemeClr val="tx2"/>
              </a:buClr>
            </a:pPr>
            <a:r>
              <a:rPr lang="cs-CZ" sz="1600" b="0" dirty="0"/>
              <a:t>Společné webové stránky projektu</a:t>
            </a:r>
          </a:p>
          <a:p>
            <a:pPr lvl="1">
              <a:spcAft>
                <a:spcPts val="900"/>
              </a:spcAft>
              <a:buClr>
                <a:schemeClr val="tx2"/>
              </a:buClr>
            </a:pPr>
            <a:r>
              <a:rPr lang="cs-CZ" sz="1600" b="0" dirty="0"/>
              <a:t>Koordinovaný informační postup</a:t>
            </a:r>
          </a:p>
          <a:p>
            <a:pPr lvl="1">
              <a:spcAft>
                <a:spcPts val="900"/>
              </a:spcAft>
              <a:buClr>
                <a:schemeClr val="tx2"/>
              </a:buClr>
            </a:pPr>
            <a:endParaRPr lang="cs-CZ" sz="1600" b="0" dirty="0"/>
          </a:p>
        </p:txBody>
      </p:sp>
      <p:pic>
        <p:nvPicPr>
          <p:cNvPr id="1026" name="Picture 2" descr="Nové infocentrum v Ústí nad Labem lidem přiblíží vysokorychlostní trať do Drážďan">
            <a:extLst>
              <a:ext uri="{FF2B5EF4-FFF2-40B4-BE49-F238E27FC236}">
                <a16:creationId xmlns:a16="http://schemas.microsoft.com/office/drawing/2014/main" id="{1B867AC5-83DE-8C9A-4F34-3431FF15D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042" y="793078"/>
            <a:ext cx="3154327" cy="236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16D22E5-DA4C-378B-F80B-69BB12679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9802" y="793078"/>
            <a:ext cx="3154327" cy="236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045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16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00662C7-C5BF-4A3E-88B3-959D48DE7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FF5200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Aktuální stav prací u DB </a:t>
            </a:r>
            <a:r>
              <a:rPr kumimoji="0" 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5200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Netz</a:t>
            </a:r>
            <a:endParaRPr lang="cs-CZ" dirty="0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6362FD77-513D-B9E2-252C-4F0526E08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996027"/>
            <a:ext cx="3839980" cy="2585441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AF936767-D2CD-36B4-7FCC-B08C686D3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75340" y="996027"/>
            <a:ext cx="4031615" cy="2585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C96EBFB7-B5C0-C0F9-7BF8-D04749DEA60F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42316" y="996027"/>
            <a:ext cx="3849684" cy="2585442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11B6FF3B-ADAD-E936-E5CD-54354A017544}"/>
              </a:ext>
            </a:extLst>
          </p:cNvPr>
          <p:cNvSpPr txBox="1">
            <a:spLocks/>
          </p:cNvSpPr>
          <p:nvPr/>
        </p:nvSpPr>
        <p:spPr>
          <a:xfrm>
            <a:off x="653430" y="3719701"/>
            <a:ext cx="10875433" cy="21422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57189" indent="-457189" algn="l" defTabSz="1219170" rtl="0" eaLnBrk="1" latinLnBrk="0" hangingPunct="1">
              <a:spcBef>
                <a:spcPts val="320"/>
              </a:spcBef>
              <a:buClr>
                <a:schemeClr val="tx2"/>
              </a:buClr>
              <a:buFont typeface="Verdana" pitchFamily="34" charset="0"/>
              <a:buChar char="—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5980" indent="-335992" algn="l" defTabSz="1219170" rtl="0" eaLnBrk="1" latinLnBrk="0" hangingPunct="1">
              <a:spcBef>
                <a:spcPts val="320"/>
              </a:spcBef>
              <a:buClrTx/>
              <a:buFont typeface="Verdana" pitchFamily="34" charset="0"/>
              <a:buChar char="—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1971" indent="-335992" algn="l" defTabSz="121917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7963" indent="-287993" algn="l" defTabSz="121917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467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75956" indent="-287993" algn="l" defTabSz="121917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467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63948" indent="-287993" algn="l" defTabSz="121917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51941" indent="-287993" algn="l" defTabSz="121917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39934" indent="-287993" algn="l" defTabSz="121917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7927" indent="-287993" algn="l" defTabSz="121917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FF5200"/>
              </a:buClr>
              <a:defRPr/>
            </a:pPr>
            <a:r>
              <a:rPr lang="cs-CZ" sz="1600" dirty="0">
                <a:solidFill>
                  <a:srgbClr val="002B59"/>
                </a:solidFill>
                <a:latin typeface="Verdana"/>
              </a:rPr>
              <a:t>08/2020 ukončen proces územního řízení</a:t>
            </a:r>
          </a:p>
          <a:p>
            <a:pPr>
              <a:lnSpc>
                <a:spcPct val="150000"/>
              </a:lnSpc>
              <a:buClr>
                <a:srgbClr val="FF5200"/>
              </a:buClr>
              <a:defRPr/>
            </a:pPr>
            <a:r>
              <a:rPr lang="cs-CZ" sz="1600" dirty="0">
                <a:solidFill>
                  <a:srgbClr val="002B59"/>
                </a:solidFill>
                <a:latin typeface="Verdana"/>
              </a:rPr>
              <a:t>ve stupni předběžného plánování probíhá rozpracování 2 územních variant (krátký/kompletní tunel)</a:t>
            </a:r>
          </a:p>
          <a:p>
            <a:pPr>
              <a:lnSpc>
                <a:spcPct val="150000"/>
              </a:lnSpc>
              <a:buClr>
                <a:srgbClr val="FF5200"/>
              </a:buClr>
              <a:defRPr/>
            </a:pPr>
            <a:r>
              <a:rPr lang="cs-CZ" sz="1600" dirty="0">
                <a:solidFill>
                  <a:srgbClr val="002B59"/>
                </a:solidFill>
                <a:latin typeface="Verdana"/>
              </a:rPr>
              <a:t>probíhají terénní geologické a environmentální průzkumy</a:t>
            </a:r>
          </a:p>
          <a:p>
            <a:pPr>
              <a:lnSpc>
                <a:spcPct val="150000"/>
              </a:lnSpc>
              <a:buClr>
                <a:srgbClr val="FF5200"/>
              </a:buClr>
              <a:defRPr/>
            </a:pPr>
            <a:r>
              <a:rPr lang="cs-CZ" sz="1600" dirty="0">
                <a:solidFill>
                  <a:srgbClr val="002B59"/>
                </a:solidFill>
                <a:latin typeface="Verdana"/>
              </a:rPr>
              <a:t>aktuální informace o postupu přípravy:</a:t>
            </a:r>
          </a:p>
          <a:p>
            <a:pPr marL="3136900" indent="0">
              <a:lnSpc>
                <a:spcPct val="150000"/>
              </a:lnSpc>
              <a:buClr>
                <a:srgbClr val="FF5200"/>
              </a:buClr>
              <a:buFont typeface="Verdana" pitchFamily="34" charset="0"/>
              <a:buNone/>
              <a:defRPr/>
            </a:pPr>
            <a:r>
              <a:rPr lang="cs-CZ" sz="1800" dirty="0">
                <a:solidFill>
                  <a:srgbClr val="002B59"/>
                </a:solidFill>
                <a:latin typeface="Verdana"/>
                <a:hlinkClick r:id="rId5"/>
              </a:rPr>
              <a:t>https://neubaustrecke-dresden-prag.de/</a:t>
            </a:r>
            <a:r>
              <a:rPr lang="cs-CZ" sz="1800" dirty="0">
                <a:solidFill>
                  <a:srgbClr val="002B59"/>
                </a:solidFill>
                <a:latin typeface="Verdana"/>
              </a:rPr>
              <a:t>  </a:t>
            </a:r>
          </a:p>
          <a:p>
            <a:pPr marL="0" indent="0">
              <a:buFont typeface="Verdana" pitchFamily="34" charset="0"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3586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3471"/>
            <a:ext cx="12045411" cy="311906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4459" y="3822657"/>
            <a:ext cx="1715435" cy="228724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85123" y="3441448"/>
            <a:ext cx="2287247" cy="304966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50063" y="3651665"/>
            <a:ext cx="2287248" cy="262923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9188" y="3822658"/>
            <a:ext cx="3049661" cy="2287247"/>
          </a:xfrm>
          <a:prstGeom prst="rect">
            <a:avLst/>
          </a:prstGeom>
        </p:spPr>
      </p:pic>
      <p:sp>
        <p:nvSpPr>
          <p:cNvPr id="15" name="Nadpis 2"/>
          <p:cNvSpPr>
            <a:spLocks noGrp="1"/>
          </p:cNvSpPr>
          <p:nvPr>
            <p:ph type="title"/>
          </p:nvPr>
        </p:nvSpPr>
        <p:spPr>
          <a:xfrm>
            <a:off x="679070" y="324572"/>
            <a:ext cx="10875433" cy="800712"/>
          </a:xfrm>
        </p:spPr>
        <p:txBody>
          <a:bodyPr/>
          <a:lstStyle/>
          <a:p>
            <a:r>
              <a:rPr lang="cs-CZ" sz="2667" dirty="0"/>
              <a:t>Geologické práce pro Krušnohorský tunel </a:t>
            </a:r>
          </a:p>
        </p:txBody>
      </p:sp>
    </p:spTree>
    <p:extLst>
      <p:ext uri="{BB962C8B-B14F-4D97-AF65-F5344CB8AC3E}">
        <p14:creationId xmlns:p14="http://schemas.microsoft.com/office/powerpoint/2010/main" val="403640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B8D97223-8FD2-4C9E-9664-C666745F9F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9991" lvl="1" indent="0">
              <a:buNone/>
            </a:pPr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25F164A-78AF-4EF7-88E0-BB66E96A1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Portály tunelu v Chabařovicích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0770746-8BE1-44C2-92DA-C3731252CA8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18</a:t>
            </a:fld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378D7D6-8A2C-7B72-0C81-4064409D91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2969" y="1044938"/>
            <a:ext cx="9686062" cy="476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871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Náhled do BIM Krušnohorského tunelu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5"/>
          </p:nvPr>
        </p:nvSpPr>
        <p:spPr>
          <a:prstGeom prst="rect">
            <a:avLst/>
          </a:prstGeom>
        </p:spPr>
        <p:txBody>
          <a:bodyPr/>
          <a:lstStyle/>
          <a:p>
            <a:fld id="{D2BBFFE0-7584-47E7-90FA-15F39808A249}" type="slidenum">
              <a:rPr lang="cs-CZ" smtClean="0"/>
              <a:pPr/>
              <a:t>19</a:t>
            </a:fld>
            <a:endParaRPr lang="cs-CZ" dirty="0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1420CB91-1F50-2723-7E58-CBCA75C3B2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39432" y="1296417"/>
            <a:ext cx="8316726" cy="4678159"/>
          </a:xfrm>
        </p:spPr>
      </p:pic>
    </p:spTree>
    <p:extLst>
      <p:ext uri="{BB962C8B-B14F-4D97-AF65-F5344CB8AC3E}">
        <p14:creationId xmlns:p14="http://schemas.microsoft.com/office/powerpoint/2010/main" val="1244251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text, mapa, atlas, diagram&#10;&#10;Popis byl vytvořen automaticky">
            <a:extLst>
              <a:ext uri="{FF2B5EF4-FFF2-40B4-BE49-F238E27FC236}">
                <a16:creationId xmlns:a16="http://schemas.microsoft.com/office/drawing/2014/main" id="{A213E824-1B31-6271-A551-F9627FDC64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7439" y="0"/>
            <a:ext cx="8199121" cy="5357164"/>
          </a:xfrm>
          <a:prstGeom prst="rect">
            <a:avLst/>
          </a:prstGeom>
        </p:spPr>
      </p:pic>
      <p:sp>
        <p:nvSpPr>
          <p:cNvPr id="12" name="Ovál 11">
            <a:extLst>
              <a:ext uri="{FF2B5EF4-FFF2-40B4-BE49-F238E27FC236}">
                <a16:creationId xmlns:a16="http://schemas.microsoft.com/office/drawing/2014/main" id="{C5941D75-DC30-5E97-7EAA-3C0DA234C1E7}"/>
              </a:ext>
            </a:extLst>
          </p:cNvPr>
          <p:cNvSpPr/>
          <p:nvPr/>
        </p:nvSpPr>
        <p:spPr>
          <a:xfrm>
            <a:off x="8514633" y="4221862"/>
            <a:ext cx="2501708" cy="1247251"/>
          </a:xfrm>
          <a:custGeom>
            <a:avLst/>
            <a:gdLst>
              <a:gd name="connsiteX0" fmla="*/ 0 w 2151017"/>
              <a:gd name="connsiteY0" fmla="*/ 653143 h 1306286"/>
              <a:gd name="connsiteX1" fmla="*/ 1075509 w 2151017"/>
              <a:gd name="connsiteY1" fmla="*/ 0 h 1306286"/>
              <a:gd name="connsiteX2" fmla="*/ 2151018 w 2151017"/>
              <a:gd name="connsiteY2" fmla="*/ 653143 h 1306286"/>
              <a:gd name="connsiteX3" fmla="*/ 1075509 w 2151017"/>
              <a:gd name="connsiteY3" fmla="*/ 1306286 h 1306286"/>
              <a:gd name="connsiteX4" fmla="*/ 0 w 2151017"/>
              <a:gd name="connsiteY4" fmla="*/ 653143 h 1306286"/>
              <a:gd name="connsiteX0" fmla="*/ 0 w 2151018"/>
              <a:gd name="connsiteY0" fmla="*/ 653143 h 1027612"/>
              <a:gd name="connsiteX1" fmla="*/ 1075509 w 2151018"/>
              <a:gd name="connsiteY1" fmla="*/ 0 h 1027612"/>
              <a:gd name="connsiteX2" fmla="*/ 2151018 w 2151018"/>
              <a:gd name="connsiteY2" fmla="*/ 653143 h 1027612"/>
              <a:gd name="connsiteX3" fmla="*/ 1075509 w 2151018"/>
              <a:gd name="connsiteY3" fmla="*/ 1027612 h 1027612"/>
              <a:gd name="connsiteX4" fmla="*/ 0 w 2151018"/>
              <a:gd name="connsiteY4" fmla="*/ 653143 h 1027612"/>
              <a:gd name="connsiteX0" fmla="*/ 0 w 2151018"/>
              <a:gd name="connsiteY0" fmla="*/ 653143 h 1027612"/>
              <a:gd name="connsiteX1" fmla="*/ 1075509 w 2151018"/>
              <a:gd name="connsiteY1" fmla="*/ 0 h 1027612"/>
              <a:gd name="connsiteX2" fmla="*/ 2151018 w 2151018"/>
              <a:gd name="connsiteY2" fmla="*/ 653143 h 1027612"/>
              <a:gd name="connsiteX3" fmla="*/ 1075509 w 2151018"/>
              <a:gd name="connsiteY3" fmla="*/ 1027612 h 1027612"/>
              <a:gd name="connsiteX4" fmla="*/ 0 w 2151018"/>
              <a:gd name="connsiteY4" fmla="*/ 653143 h 1027612"/>
              <a:gd name="connsiteX0" fmla="*/ 0 w 2238104"/>
              <a:gd name="connsiteY0" fmla="*/ 855801 h 1041195"/>
              <a:gd name="connsiteX1" fmla="*/ 1162595 w 2238104"/>
              <a:gd name="connsiteY1" fmla="*/ 2360 h 1041195"/>
              <a:gd name="connsiteX2" fmla="*/ 2238104 w 2238104"/>
              <a:gd name="connsiteY2" fmla="*/ 655503 h 1041195"/>
              <a:gd name="connsiteX3" fmla="*/ 1162595 w 2238104"/>
              <a:gd name="connsiteY3" fmla="*/ 1029972 h 1041195"/>
              <a:gd name="connsiteX4" fmla="*/ 0 w 2238104"/>
              <a:gd name="connsiteY4" fmla="*/ 855801 h 1041195"/>
              <a:gd name="connsiteX0" fmla="*/ 264 w 2238368"/>
              <a:gd name="connsiteY0" fmla="*/ 959772 h 1147346"/>
              <a:gd name="connsiteX1" fmla="*/ 1067065 w 2238368"/>
              <a:gd name="connsiteY1" fmla="*/ 1828 h 1147346"/>
              <a:gd name="connsiteX2" fmla="*/ 2238368 w 2238368"/>
              <a:gd name="connsiteY2" fmla="*/ 759474 h 1147346"/>
              <a:gd name="connsiteX3" fmla="*/ 1162859 w 2238368"/>
              <a:gd name="connsiteY3" fmla="*/ 1133943 h 1147346"/>
              <a:gd name="connsiteX4" fmla="*/ 264 w 2238368"/>
              <a:gd name="connsiteY4" fmla="*/ 959772 h 1147346"/>
              <a:gd name="connsiteX0" fmla="*/ 692 w 2238796"/>
              <a:gd name="connsiteY0" fmla="*/ 959772 h 1178555"/>
              <a:gd name="connsiteX1" fmla="*/ 1067493 w 2238796"/>
              <a:gd name="connsiteY1" fmla="*/ 1828 h 1178555"/>
              <a:gd name="connsiteX2" fmla="*/ 2238796 w 2238796"/>
              <a:gd name="connsiteY2" fmla="*/ 759474 h 1178555"/>
              <a:gd name="connsiteX3" fmla="*/ 1224247 w 2238796"/>
              <a:gd name="connsiteY3" fmla="*/ 1168778 h 1178555"/>
              <a:gd name="connsiteX4" fmla="*/ 692 w 2238796"/>
              <a:gd name="connsiteY4" fmla="*/ 959772 h 1178555"/>
              <a:gd name="connsiteX0" fmla="*/ 768 w 2238872"/>
              <a:gd name="connsiteY0" fmla="*/ 1034105 h 1254083"/>
              <a:gd name="connsiteX1" fmla="*/ 1059771 w 2238872"/>
              <a:gd name="connsiteY1" fmla="*/ 1573 h 1254083"/>
              <a:gd name="connsiteX2" fmla="*/ 2238872 w 2238872"/>
              <a:gd name="connsiteY2" fmla="*/ 833807 h 1254083"/>
              <a:gd name="connsiteX3" fmla="*/ 1224323 w 2238872"/>
              <a:gd name="connsiteY3" fmla="*/ 1243111 h 1254083"/>
              <a:gd name="connsiteX4" fmla="*/ 768 w 2238872"/>
              <a:gd name="connsiteY4" fmla="*/ 1034105 h 1254083"/>
              <a:gd name="connsiteX0" fmla="*/ 1025 w 2239129"/>
              <a:gd name="connsiteY0" fmla="*/ 968028 h 1186934"/>
              <a:gd name="connsiteX1" fmla="*/ 1036634 w 2239129"/>
              <a:gd name="connsiteY1" fmla="*/ 1796 h 1186934"/>
              <a:gd name="connsiteX2" fmla="*/ 2239129 w 2239129"/>
              <a:gd name="connsiteY2" fmla="*/ 767730 h 1186934"/>
              <a:gd name="connsiteX3" fmla="*/ 1224580 w 2239129"/>
              <a:gd name="connsiteY3" fmla="*/ 1177034 h 1186934"/>
              <a:gd name="connsiteX4" fmla="*/ 1025 w 2239129"/>
              <a:gd name="connsiteY4" fmla="*/ 968028 h 1186934"/>
              <a:gd name="connsiteX0" fmla="*/ 2077 w 2240181"/>
              <a:gd name="connsiteY0" fmla="*/ 968028 h 1186934"/>
              <a:gd name="connsiteX1" fmla="*/ 967501 w 2240181"/>
              <a:gd name="connsiteY1" fmla="*/ 1796 h 1186934"/>
              <a:gd name="connsiteX2" fmla="*/ 2240181 w 2240181"/>
              <a:gd name="connsiteY2" fmla="*/ 767730 h 1186934"/>
              <a:gd name="connsiteX3" fmla="*/ 1225632 w 2240181"/>
              <a:gd name="connsiteY3" fmla="*/ 1177034 h 1186934"/>
              <a:gd name="connsiteX4" fmla="*/ 2077 w 2240181"/>
              <a:gd name="connsiteY4" fmla="*/ 968028 h 118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0181" h="1186934">
                <a:moveTo>
                  <a:pt x="2077" y="968028"/>
                </a:moveTo>
                <a:cubicBezTo>
                  <a:pt x="-40945" y="772155"/>
                  <a:pt x="594484" y="35179"/>
                  <a:pt x="967501" y="1796"/>
                </a:cubicBezTo>
                <a:cubicBezTo>
                  <a:pt x="1340518" y="-31587"/>
                  <a:pt x="2240181" y="407009"/>
                  <a:pt x="2240181" y="767730"/>
                </a:cubicBezTo>
                <a:cubicBezTo>
                  <a:pt x="2240181" y="1128451"/>
                  <a:pt x="1598649" y="1143651"/>
                  <a:pt x="1225632" y="1177034"/>
                </a:cubicBezTo>
                <a:cubicBezTo>
                  <a:pt x="852615" y="1210417"/>
                  <a:pt x="45099" y="1163901"/>
                  <a:pt x="2077" y="968028"/>
                </a:cubicBezTo>
                <a:close/>
              </a:path>
            </a:pathLst>
          </a:custGeom>
          <a:solidFill>
            <a:srgbClr val="FFFFFF">
              <a:alpha val="81961"/>
            </a:srgbClr>
          </a:solidFill>
          <a:ln w="1270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3" name="Zástupný symbol pro obsah 1"/>
          <p:cNvSpPr txBox="1">
            <a:spLocks/>
          </p:cNvSpPr>
          <p:nvPr/>
        </p:nvSpPr>
        <p:spPr>
          <a:xfrm>
            <a:off x="4368009" y="3456005"/>
            <a:ext cx="3337983" cy="790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ts val="240"/>
              </a:spcBef>
              <a:buClr>
                <a:schemeClr val="tx2"/>
              </a:buClr>
              <a:buFont typeface="Verdana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000" indent="-252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52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5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2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48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64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cs-CZ" sz="2667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600" dirty="0"/>
              <a:t>RS 4 = Nové železniční spojení Drážďany – Praha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C20ABBFD-CDE7-4B20-3114-D01C268252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896541" y="6327373"/>
            <a:ext cx="641417" cy="221071"/>
          </a:xfrm>
        </p:spPr>
        <p:txBody>
          <a:bodyPr/>
          <a:lstStyle/>
          <a:p>
            <a:fld id="{D2BBFFE0-7584-47E7-90FA-15F39808A249}" type="slidenum">
              <a:rPr lang="cs-CZ" smtClean="0"/>
              <a:pPr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9345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108200" y="1509712"/>
            <a:ext cx="9429757" cy="27955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 typeface="Verdana" pitchFamily="34" charset="0"/>
              <a:buNone/>
              <a:tabLst/>
              <a:defRPr/>
            </a:pPr>
            <a:r>
              <a:rPr kumimoji="0" lang="cs-CZ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Krušnohorský tunel</a:t>
            </a:r>
            <a:br>
              <a:rPr kumimoji="0" lang="cs-CZ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lang="cs-CZ" sz="1600" dirty="0"/>
              <a:t>Příprava přeshraničního projektu</a:t>
            </a:r>
            <a:br>
              <a:rPr lang="cs-CZ" sz="1600" dirty="0"/>
            </a:br>
            <a:r>
              <a:rPr lang="cs-CZ" sz="1600" dirty="0"/>
              <a:t>a mezinárodní spolupráce</a:t>
            </a: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 typeface="Verdana" pitchFamily="34" charset="0"/>
              <a:buNone/>
              <a:tabLst/>
              <a:defRPr/>
            </a:pPr>
            <a:endParaRPr kumimoji="0" lang="cs-CZ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 typeface="Verdana" pitchFamily="34" charset="0"/>
              <a:buNone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Ing. Pavel Hruška</a:t>
            </a:r>
          </a:p>
          <a:p>
            <a:pPr marL="0" indent="0" defTabSz="914400">
              <a:spcBef>
                <a:spcPts val="240"/>
              </a:spcBef>
              <a:buNone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Stavební správa VRT, náměstek ředitele pro přípravu oblasti sever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 typeface="Verdana" pitchFamily="34" charset="0"/>
              <a:buNone/>
              <a:tabLst/>
              <a:defRPr/>
            </a:pPr>
            <a:endParaRPr kumimoji="0" lang="cs-CZ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504000" marR="0" lvl="2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Verdana" pitchFamily="34" charset="0"/>
              <a:buNone/>
              <a:tabLst/>
              <a:defRPr/>
            </a:pP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504000" marR="0" lvl="2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Verdana" pitchFamily="34" charset="0"/>
              <a:buNone/>
              <a:tabLst/>
              <a:defRPr/>
            </a:pPr>
            <a:r>
              <a:rPr lang="cs-CZ" sz="1100" dirty="0" err="1">
                <a:solidFill>
                  <a:srgbClr val="FFFFFF"/>
                </a:solidFill>
                <a:latin typeface="Verdana"/>
              </a:rPr>
              <a:t>HruskaPa</a:t>
            </a: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@spravazeleznic.cz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www.spravazeleznic.cz/VRT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19687" y="706188"/>
            <a:ext cx="6114036" cy="803524"/>
          </a:xfrm>
        </p:spPr>
        <p:txBody>
          <a:bodyPr/>
          <a:lstStyle/>
          <a:p>
            <a:r>
              <a:rPr lang="cs-CZ" dirty="0"/>
              <a:t>Děkuji Vám za pozornost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© Správa železnic, státní organizace </a:t>
            </a:r>
          </a:p>
          <a:p>
            <a:pPr marL="0" indent="0">
              <a:buNone/>
            </a:pPr>
            <a:r>
              <a:rPr lang="cs-CZ" dirty="0"/>
              <a:t>Dlážděná 1003/7, 110 00 Praha 1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E177475-9E44-C3CE-77B5-F442339298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5611" y="6075911"/>
            <a:ext cx="2252345" cy="47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12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94670" y="1156640"/>
            <a:ext cx="9002661" cy="4995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Projekt celoevropského významu</a:t>
            </a:r>
            <a:endParaRPr lang="en-GB" sz="2400" dirty="0">
              <a:solidFill>
                <a:schemeClr val="accent3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>
                <a:solidFill>
                  <a:srgbClr val="002B59"/>
                </a:solidFill>
              </a:rPr>
              <a:pPr/>
              <a:t>3</a:t>
            </a:fld>
            <a:endParaRPr lang="cs-CZ" dirty="0">
              <a:solidFill>
                <a:srgbClr val="002B59"/>
              </a:solidFill>
            </a:endParaRP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2020888" y="2230581"/>
            <a:ext cx="6163344" cy="39212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ts val="240"/>
              </a:spcBef>
              <a:buClr>
                <a:schemeClr val="tx2"/>
              </a:buClr>
              <a:buFont typeface="Verdana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000" indent="-252000" algn="l" defTabSz="914400" rtl="0" eaLnBrk="1" latinLnBrk="0" hangingPunct="1">
              <a:spcBef>
                <a:spcPts val="240"/>
              </a:spcBef>
              <a:buClrTx/>
              <a:buFont typeface="Verdana" pitchFamily="34" charset="0"/>
              <a:buChar char="—"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52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5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32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48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64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0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6000" indent="-216000" algn="l" defTabSz="91440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GB" sz="1600" b="1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B308C43-53D9-E427-6E43-5C1FA15625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9291" y="1223115"/>
            <a:ext cx="2252345" cy="47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3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6A6A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/>
          <p:cNvSpPr>
            <a:spLocks noGrp="1"/>
          </p:cNvSpPr>
          <p:nvPr>
            <p:ph idx="1"/>
          </p:nvPr>
        </p:nvSpPr>
        <p:spPr>
          <a:xfrm>
            <a:off x="662525" y="1509717"/>
            <a:ext cx="7656928" cy="4688477"/>
          </a:xfrm>
        </p:spPr>
        <p:txBody>
          <a:bodyPr/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1800" b="1" dirty="0"/>
              <a:t>Zvýšení kapacity</a:t>
            </a:r>
            <a:endParaRPr lang="en-GB" sz="1800" b="1" dirty="0"/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b="0" dirty="0"/>
              <a:t>úzké hrdlo nákladní dopravy</a:t>
            </a: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b="0" dirty="0"/>
              <a:t>zavedení nových linek osobní dopravy</a:t>
            </a: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600" b="0" dirty="0"/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cs-CZ" sz="1800" b="1" dirty="0"/>
              <a:t>Zkrácení cestovních dob</a:t>
            </a: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b="0" dirty="0">
                <a:solidFill>
                  <a:srgbClr val="002B59"/>
                </a:solidFill>
              </a:rPr>
              <a:t>omezené možnosti zvýšení rychlosti stávající trati podél Labe</a:t>
            </a:r>
          </a:p>
          <a:p>
            <a:pPr lv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b="0" dirty="0">
                <a:solidFill>
                  <a:srgbClr val="002B59"/>
                </a:solidFill>
              </a:rPr>
              <a:t>cílové dostupnosti velkých měst 30/60 minut</a:t>
            </a:r>
          </a:p>
          <a:p>
            <a:pPr lvl="1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cs-CZ" sz="1600" dirty="0"/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cs-CZ" sz="1600" dirty="0"/>
              <a:t>Zlepšení dopravní obslužnosti regionů</a:t>
            </a: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cs-CZ" sz="1600" dirty="0"/>
              <a:t>Podpora ekonomického růstu regionů</a:t>
            </a: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cs-CZ" sz="1600" dirty="0"/>
              <a:t>Převod nákladní dopravy na železnici</a:t>
            </a: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cs-CZ" sz="1600" dirty="0"/>
              <a:t>Snížení dopadů dopravy na životní prostředí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Cíle projektu</a:t>
            </a:r>
            <a:endParaRPr lang="en-GB" sz="24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2BBFFE0-7584-47E7-90FA-15F39808A249}" type="slidenum">
              <a:rPr lang="cs-CZ" smtClean="0">
                <a:solidFill>
                  <a:srgbClr val="002B59"/>
                </a:solidFill>
              </a:rPr>
              <a:pPr/>
              <a:t>4</a:t>
            </a:fld>
            <a:endParaRPr lang="cs-CZ" dirty="0">
              <a:solidFill>
                <a:srgbClr val="002B59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93229" y="1104500"/>
            <a:ext cx="3136245" cy="5093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10669281" y="5877186"/>
            <a:ext cx="899277" cy="190240"/>
          </a:xfrm>
          <a:prstGeom prst="rect">
            <a:avLst/>
          </a:prstGeom>
          <a:noFill/>
          <a:ln w="12700">
            <a:noFill/>
          </a:ln>
        </p:spPr>
        <p:txBody>
          <a:bodyPr wrap="square" lIns="18000" tIns="18000" rIns="18000" bIns="18000" rtlCol="0">
            <a:spAutoFit/>
          </a:bodyPr>
          <a:lstStyle/>
          <a:p>
            <a:pPr algn="r"/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mapy.cz</a:t>
            </a:r>
          </a:p>
        </p:txBody>
      </p:sp>
    </p:spTree>
    <p:extLst>
      <p:ext uri="{BB962C8B-B14F-4D97-AF65-F5344CB8AC3E}">
        <p14:creationId xmlns:p14="http://schemas.microsoft.com/office/powerpoint/2010/main" val="1109383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FF5200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Mezinárodní spolupráce</a:t>
            </a:r>
            <a:endParaRPr lang="en-US" dirty="0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5</a:t>
            </a:fld>
            <a:endParaRPr lang="cs-CZ" dirty="0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FD1DEA5B-33BD-C8BE-396F-452259A356DA}"/>
              </a:ext>
            </a:extLst>
          </p:cNvPr>
          <p:cNvSpPr txBox="1">
            <a:spLocks/>
          </p:cNvSpPr>
          <p:nvPr/>
        </p:nvSpPr>
        <p:spPr>
          <a:xfrm>
            <a:off x="1230544" y="1514725"/>
            <a:ext cx="5938096" cy="46834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57189" indent="-457189" algn="l" defTabSz="1219170" rtl="0" eaLnBrk="1" latinLnBrk="0" hangingPunct="1">
              <a:spcBef>
                <a:spcPts val="320"/>
              </a:spcBef>
              <a:buClr>
                <a:schemeClr val="tx2"/>
              </a:buClr>
              <a:buFont typeface="Verdana" pitchFamily="34" charset="0"/>
              <a:buChar char="—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5980" indent="-335992" algn="l" defTabSz="1219170" rtl="0" eaLnBrk="1" latinLnBrk="0" hangingPunct="1">
              <a:spcBef>
                <a:spcPts val="320"/>
              </a:spcBef>
              <a:buClrTx/>
              <a:buFont typeface="Verdana" pitchFamily="34" charset="0"/>
              <a:buChar char="—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1971" indent="-335992" algn="l" defTabSz="121917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7963" indent="-287993" algn="l" defTabSz="121917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467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75956" indent="-287993" algn="l" defTabSz="121917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467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63948" indent="-287993" algn="l" defTabSz="121917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51941" indent="-287993" algn="l" defTabSz="121917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39934" indent="-287993" algn="l" defTabSz="121917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7927" indent="-287993" algn="l" defTabSz="1219170" rtl="0" eaLnBrk="1" latinLnBrk="0" hangingPunct="1">
              <a:spcBef>
                <a:spcPct val="20000"/>
              </a:spcBef>
              <a:buFont typeface="Verdana" pitchFamily="34" charset="0"/>
              <a:buChar char="—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 typeface="Verdana" pitchFamily="34" charset="0"/>
              <a:buNone/>
            </a:pPr>
            <a:r>
              <a:rPr lang="cs-CZ" sz="1800" b="1" dirty="0"/>
              <a:t>úsek Drážďany – Ústí nad Labem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Font typeface="Verdana" pitchFamily="34" charset="0"/>
              <a:buNone/>
            </a:pPr>
            <a:r>
              <a:rPr lang="cs-CZ" sz="1600" i="1" dirty="0"/>
              <a:t>„Krušnohorský tunel“</a:t>
            </a:r>
            <a:endParaRPr lang="cs-CZ" sz="1600" i="1" dirty="0">
              <a:solidFill>
                <a:srgbClr val="00B0F0"/>
              </a:solidFill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Font typeface="Verdana" pitchFamily="34" charset="0"/>
              <a:buNone/>
            </a:pPr>
            <a:endParaRPr lang="cs-CZ" sz="1400" i="1" dirty="0">
              <a:solidFill>
                <a:srgbClr val="00B0F0"/>
              </a:solidFill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Font typeface="Verdana" pitchFamily="34" charset="0"/>
              <a:buNone/>
            </a:pPr>
            <a:endParaRPr lang="cs-CZ" sz="1600" i="1" dirty="0"/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300"/>
              </a:spcAft>
              <a:buFont typeface="Verdana" pitchFamily="34" charset="0"/>
              <a:buNone/>
            </a:pPr>
            <a:endParaRPr lang="cs-CZ" sz="1600" i="1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Verdana" pitchFamily="34" charset="0"/>
              <a:buNone/>
            </a:pPr>
            <a:endParaRPr lang="cs-CZ" sz="1600" b="1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Verdana" pitchFamily="34" charset="0"/>
              <a:buNone/>
            </a:pPr>
            <a:endParaRPr lang="cs-CZ" sz="1600" b="1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Verdana" pitchFamily="34" charset="0"/>
              <a:buNone/>
            </a:pPr>
            <a:r>
              <a:rPr lang="cs-CZ" sz="1800" b="1" dirty="0"/>
              <a:t>úseky Ústí nad Labem – Praha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Verdana" pitchFamily="34" charset="0"/>
              <a:buNone/>
            </a:pPr>
            <a:r>
              <a:rPr lang="cs-CZ" sz="1600" i="1" dirty="0"/>
              <a:t>„VRT Středohorský tunel“ </a:t>
            </a:r>
            <a:endParaRPr lang="cs-CZ" sz="1600" i="1" dirty="0">
              <a:solidFill>
                <a:srgbClr val="00B0F0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Verdana" pitchFamily="34" charset="0"/>
              <a:buNone/>
            </a:pPr>
            <a:r>
              <a:rPr lang="cs-CZ" sz="1600" i="1" dirty="0"/>
              <a:t>„VRT Podřipsko“</a:t>
            </a:r>
            <a:endParaRPr lang="cs-CZ" sz="1600" b="1" i="1" dirty="0"/>
          </a:p>
          <a:p>
            <a:pPr marL="360000" lvl="1" indent="0">
              <a:spcBef>
                <a:spcPts val="0"/>
              </a:spcBef>
              <a:spcAft>
                <a:spcPts val="300"/>
              </a:spcAft>
              <a:buFont typeface="Verdana" pitchFamily="34" charset="0"/>
              <a:buNone/>
            </a:pPr>
            <a:r>
              <a:rPr lang="cs-CZ" sz="1100" i="1" dirty="0"/>
              <a:t>		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47C3832-E3FA-E566-E3BC-C82DDC4D22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7976" y="2598897"/>
            <a:ext cx="1364289" cy="50608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B33BE4C-37C4-C920-0A70-085A2FAF8F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7976" y="5187966"/>
            <a:ext cx="1364289" cy="50608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F18590A-5731-D5CA-6166-ED4FADA973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9562" y="2630743"/>
            <a:ext cx="1575000" cy="378000"/>
          </a:xfrm>
          <a:prstGeom prst="rect">
            <a:avLst/>
          </a:prstGeom>
        </p:spPr>
      </p:pic>
      <p:pic>
        <p:nvPicPr>
          <p:cNvPr id="6" name="Zástupný symbol obrázku 10" descr="Obsah obrázku text, mapa, atlas, diagram&#10;&#10;Popis byl vytvořen automaticky">
            <a:extLst>
              <a:ext uri="{FF2B5EF4-FFF2-40B4-BE49-F238E27FC236}">
                <a16:creationId xmlns:a16="http://schemas.microsoft.com/office/drawing/2014/main" id="{27D497FD-4358-17BF-E84A-7CA68D7C17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5449" y="360000"/>
            <a:ext cx="4072509" cy="583819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4229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/>
          <p:cNvSpPr>
            <a:spLocks noGrp="1"/>
          </p:cNvSpPr>
          <p:nvPr>
            <p:ph idx="1"/>
          </p:nvPr>
        </p:nvSpPr>
        <p:spPr>
          <a:xfrm>
            <a:off x="662525" y="1509717"/>
            <a:ext cx="6652675" cy="4061559"/>
          </a:xfrm>
        </p:spPr>
        <p:txBody>
          <a:bodyPr/>
          <a:lstStyle/>
          <a:p>
            <a:pPr marL="361950" lvl="1" indent="-361950">
              <a:lnSpc>
                <a:spcPct val="150000"/>
              </a:lnSpc>
              <a:buClr>
                <a:schemeClr val="tx2"/>
              </a:buClr>
            </a:pPr>
            <a:r>
              <a:rPr lang="cs-CZ" sz="1600" b="0" dirty="0"/>
              <a:t>délka trati: 16,4 km (na území ČR) </a:t>
            </a:r>
          </a:p>
          <a:p>
            <a:pPr marL="361950" lvl="1" indent="-361950">
              <a:lnSpc>
                <a:spcPct val="150000"/>
              </a:lnSpc>
              <a:buClr>
                <a:schemeClr val="tx2"/>
              </a:buClr>
            </a:pPr>
            <a:r>
              <a:rPr lang="cs-CZ" sz="1600" b="0" dirty="0"/>
              <a:t>využití: smíšená doprava</a:t>
            </a:r>
          </a:p>
          <a:p>
            <a:pPr marL="361950" lvl="1" indent="-361950">
              <a:lnSpc>
                <a:spcPct val="150000"/>
              </a:lnSpc>
              <a:buClr>
                <a:schemeClr val="tx2"/>
              </a:buClr>
            </a:pPr>
            <a:r>
              <a:rPr lang="cs-CZ" sz="1600" b="0" dirty="0"/>
              <a:t>návrhová rychlost:</a:t>
            </a:r>
          </a:p>
          <a:p>
            <a:pPr marL="613950" lvl="2" indent="-361950">
              <a:lnSpc>
                <a:spcPct val="150000"/>
              </a:lnSpc>
              <a:buClr>
                <a:schemeClr val="tx2"/>
              </a:buClr>
            </a:pPr>
            <a:r>
              <a:rPr lang="cs-CZ" sz="1600" dirty="0"/>
              <a:t>až 200 (230) km/h pro osobní vlaky</a:t>
            </a:r>
          </a:p>
          <a:p>
            <a:pPr marL="613950" lvl="2" indent="-361950">
              <a:lnSpc>
                <a:spcPct val="150000"/>
              </a:lnSpc>
              <a:buClr>
                <a:schemeClr val="tx2"/>
              </a:buClr>
            </a:pPr>
            <a:r>
              <a:rPr lang="cs-CZ" sz="1600" dirty="0"/>
              <a:t>až 120 km/h pro nákladní vlaky</a:t>
            </a:r>
          </a:p>
          <a:p>
            <a:pPr marL="613950" lvl="2" indent="-361950">
              <a:lnSpc>
                <a:spcPct val="150000"/>
              </a:lnSpc>
              <a:buClr>
                <a:schemeClr val="tx2"/>
              </a:buClr>
            </a:pPr>
            <a:endParaRPr lang="cs-CZ" sz="1600" dirty="0"/>
          </a:p>
          <a:p>
            <a:pPr marL="361950" lvl="1" indent="-361950">
              <a:lnSpc>
                <a:spcPct val="150000"/>
              </a:lnSpc>
              <a:buClr>
                <a:schemeClr val="tx2"/>
              </a:buClr>
            </a:pPr>
            <a:r>
              <a:rPr lang="cs-CZ" sz="1600" b="0" dirty="0"/>
              <a:t>Krušnohorský tunel délky min 25</a:t>
            </a:r>
            <a:r>
              <a:rPr lang="en-GB" sz="1600" b="0" dirty="0"/>
              <a:t> km</a:t>
            </a:r>
            <a:endParaRPr lang="cs-CZ" sz="1600" b="0" dirty="0"/>
          </a:p>
          <a:p>
            <a:pPr marL="613950" lvl="2" indent="-361950">
              <a:lnSpc>
                <a:spcPct val="150000"/>
              </a:lnSpc>
              <a:buClr>
                <a:schemeClr val="tx2"/>
              </a:buClr>
            </a:pPr>
            <a:r>
              <a:rPr lang="cs-CZ" sz="1600" dirty="0"/>
              <a:t>dvojice jednokolejných tunelů</a:t>
            </a:r>
          </a:p>
          <a:p>
            <a:pPr marL="613950" lvl="2" indent="-361950">
              <a:lnSpc>
                <a:spcPct val="150000"/>
              </a:lnSpc>
              <a:buClr>
                <a:schemeClr val="tx2"/>
              </a:buClr>
            </a:pPr>
            <a:r>
              <a:rPr lang="cs-CZ" sz="1600" dirty="0"/>
              <a:t>zabezpečení ERTMS ETCS L2</a:t>
            </a:r>
          </a:p>
          <a:p>
            <a:pPr marL="613950" lvl="2" indent="-361950">
              <a:lnSpc>
                <a:spcPct val="150000"/>
              </a:lnSpc>
              <a:buClr>
                <a:schemeClr val="tx2"/>
              </a:buClr>
            </a:pPr>
            <a:r>
              <a:rPr lang="cs-CZ" sz="1600" dirty="0"/>
              <a:t>napájení 25 </a:t>
            </a:r>
            <a:r>
              <a:rPr lang="cs-CZ" sz="1600" dirty="0" err="1"/>
              <a:t>kV</a:t>
            </a:r>
            <a:r>
              <a:rPr lang="cs-CZ" sz="1600" dirty="0"/>
              <a:t>, 50 Hz / 15 </a:t>
            </a:r>
            <a:r>
              <a:rPr lang="cs-CZ" sz="1600" dirty="0" err="1"/>
              <a:t>kV</a:t>
            </a:r>
            <a:r>
              <a:rPr lang="cs-CZ" sz="1600" dirty="0"/>
              <a:t>, 16,7 Hz</a:t>
            </a:r>
            <a:r>
              <a:rPr lang="cs-CZ" sz="1100" b="1" i="1" dirty="0"/>
              <a:t>	</a:t>
            </a:r>
            <a:r>
              <a:rPr lang="cs-CZ" sz="1100" i="1" dirty="0"/>
              <a:t>	</a:t>
            </a:r>
            <a:endParaRPr lang="cs-CZ" sz="1100" b="1" i="1" dirty="0"/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>
                <a:solidFill>
                  <a:schemeClr val="accent2"/>
                </a:solidFill>
              </a:rPr>
              <a:t>Klíčové ukazatele projektu</a:t>
            </a:r>
            <a:br>
              <a:rPr lang="cs-CZ" dirty="0">
                <a:solidFill>
                  <a:schemeClr val="accent2"/>
                </a:solidFill>
              </a:rPr>
            </a:br>
            <a:r>
              <a:rPr lang="cs-CZ" sz="2000" dirty="0">
                <a:solidFill>
                  <a:schemeClr val="accent2"/>
                </a:solidFill>
              </a:rPr>
              <a:t>Úsek </a:t>
            </a:r>
            <a:r>
              <a:rPr lang="cs-CZ" sz="2000" dirty="0" err="1">
                <a:solidFill>
                  <a:schemeClr val="accent2"/>
                </a:solidFill>
              </a:rPr>
              <a:t>Heidenau</a:t>
            </a:r>
            <a:r>
              <a:rPr lang="cs-CZ" sz="2000" dirty="0">
                <a:solidFill>
                  <a:schemeClr val="accent2"/>
                </a:solidFill>
              </a:rPr>
              <a:t> (Drážďany) – Ústí nad Labem 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2BBFFE0-7584-47E7-90FA-15F39808A249}" type="slidenum">
              <a:rPr lang="cs-CZ" smtClean="0">
                <a:solidFill>
                  <a:srgbClr val="002B59"/>
                </a:solidFill>
              </a:rPr>
              <a:pPr/>
              <a:t>6</a:t>
            </a:fld>
            <a:endParaRPr lang="cs-CZ" dirty="0">
              <a:solidFill>
                <a:srgbClr val="002B59"/>
              </a:solidFill>
            </a:endParaRPr>
          </a:p>
        </p:txBody>
      </p:sp>
      <p:pic>
        <p:nvPicPr>
          <p:cNvPr id="14" name="Zástupný symbol obrázku 10" descr="Obsah obrázku text, mapa, atlas, diagram&#10;&#10;Popis byl vytvořen automaticky">
            <a:extLst>
              <a:ext uri="{FF2B5EF4-FFF2-40B4-BE49-F238E27FC236}">
                <a16:creationId xmlns:a16="http://schemas.microsoft.com/office/drawing/2014/main" id="{8DF13A33-5DEE-07C4-7B18-209385CCD0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7204" y="1509717"/>
            <a:ext cx="5962271" cy="3642069"/>
          </a:xfrm>
          <a:prstGeom prst="rect">
            <a:avLst/>
          </a:prstGeom>
          <a:ln>
            <a:noFill/>
          </a:ln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C104710D-7C2F-F210-CB24-9FAFE0036855}"/>
              </a:ext>
            </a:extLst>
          </p:cNvPr>
          <p:cNvSpPr/>
          <p:nvPr/>
        </p:nvSpPr>
        <p:spPr>
          <a:xfrm>
            <a:off x="9927771" y="5012780"/>
            <a:ext cx="1375955" cy="22107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698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/>
          <p:cNvSpPr>
            <a:spLocks noGrp="1"/>
          </p:cNvSpPr>
          <p:nvPr>
            <p:ph idx="1"/>
          </p:nvPr>
        </p:nvSpPr>
        <p:spPr>
          <a:xfrm>
            <a:off x="662525" y="3035448"/>
            <a:ext cx="10875433" cy="2845588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600" dirty="0">
                <a:solidFill>
                  <a:schemeClr val="accent2"/>
                </a:solidFill>
              </a:rPr>
              <a:t>2017: </a:t>
            </a:r>
            <a:r>
              <a:rPr lang="cs-CZ" sz="1600" dirty="0"/>
              <a:t>schválen Program rozvoje rychlých železničních spojení v ČR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600" dirty="0">
                <a:solidFill>
                  <a:schemeClr val="accent2"/>
                </a:solidFill>
              </a:rPr>
              <a:t>2017 – 2020: </a:t>
            </a:r>
            <a:r>
              <a:rPr lang="cs-CZ" sz="1600" dirty="0"/>
              <a:t>zpracování </a:t>
            </a:r>
            <a:r>
              <a:rPr lang="cs-CZ" sz="1600" b="1" dirty="0"/>
              <a:t>Studie proveditelnosti</a:t>
            </a:r>
          </a:p>
          <a:p>
            <a:pPr marL="620713" indent="-620713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600" dirty="0">
                <a:solidFill>
                  <a:schemeClr val="accent2"/>
                </a:solidFill>
              </a:rPr>
              <a:t>2021: </a:t>
            </a:r>
            <a:r>
              <a:rPr lang="cs-CZ" sz="1600" dirty="0"/>
              <a:t>zahájení zpracování společných dokumentací (pro DB </a:t>
            </a:r>
            <a:r>
              <a:rPr lang="cs-CZ" sz="1600" dirty="0" err="1"/>
              <a:t>Netz</a:t>
            </a:r>
            <a:r>
              <a:rPr lang="cs-CZ" sz="1600" dirty="0"/>
              <a:t> i Správu železnic) pro územní řízení + posouzení vlivů záměru na životní prostředí (EIA)</a:t>
            </a:r>
          </a:p>
          <a:p>
            <a:pPr marL="620713" indent="-620713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1600" dirty="0">
                <a:solidFill>
                  <a:schemeClr val="accent2"/>
                </a:solidFill>
              </a:rPr>
              <a:t>2022: </a:t>
            </a:r>
            <a:r>
              <a:rPr lang="cs-CZ" sz="1600" dirty="0"/>
              <a:t>zahájení aktualizace </a:t>
            </a:r>
            <a:r>
              <a:rPr lang="cs-CZ" sz="1600" b="1" dirty="0"/>
              <a:t>Zásad územního rozvoje Ústeckého kraje </a:t>
            </a:r>
            <a:r>
              <a:rPr lang="cs-CZ" sz="1600" dirty="0"/>
              <a:t>+ posouzení vlivů koncepce na životní prostředí (</a:t>
            </a:r>
            <a:r>
              <a:rPr lang="cs-CZ" sz="1600" b="1" dirty="0"/>
              <a:t>SEA</a:t>
            </a:r>
            <a:r>
              <a:rPr lang="cs-CZ" sz="1600" dirty="0"/>
              <a:t>)	</a:t>
            </a:r>
            <a:r>
              <a:rPr lang="cs-CZ" sz="1600" dirty="0">
                <a:solidFill>
                  <a:schemeClr val="accent2"/>
                </a:solidFill>
              </a:rPr>
              <a:t>   probíhá zakotvení trasy </a:t>
            </a:r>
            <a:r>
              <a:rPr lang="cs-CZ" sz="1600" dirty="0">
                <a:solidFill>
                  <a:schemeClr val="tx2"/>
                </a:solidFill>
              </a:rPr>
              <a:t>do územně plánovací dokumentace</a:t>
            </a:r>
            <a:endParaRPr lang="cs-CZ" sz="1600" dirty="0"/>
          </a:p>
          <a:p>
            <a:pPr marL="0" marR="0" lvl="1" indent="0" defTabSz="1285875" fontAlgn="auto">
              <a:lnSpc>
                <a:spcPct val="150000"/>
              </a:lnSpc>
              <a:spcAft>
                <a:spcPts val="900"/>
              </a:spcAft>
              <a:buClr>
                <a:schemeClr val="tx2"/>
              </a:buClr>
              <a:buSzTx/>
              <a:buNone/>
              <a:tabLst/>
              <a:defRPr/>
            </a:pPr>
            <a:r>
              <a:rPr lang="cs-CZ" sz="1600" b="0" dirty="0">
                <a:solidFill>
                  <a:schemeClr val="accent2"/>
                </a:solidFill>
              </a:rPr>
              <a:t>2022: </a:t>
            </a:r>
            <a:r>
              <a:rPr lang="cs-CZ" sz="1600" b="0" dirty="0"/>
              <a:t>úspěšná žádost o financování projektu z </a:t>
            </a:r>
            <a:r>
              <a:rPr lang="cs-CZ" sz="1600" dirty="0"/>
              <a:t>CEF II </a:t>
            </a:r>
            <a:r>
              <a:rPr lang="cs-CZ" sz="1600" b="0" dirty="0"/>
              <a:t>–grantová dohoda v plném rozsahu žádosti 				</a:t>
            </a:r>
            <a:r>
              <a:rPr lang="cs-CZ" sz="1600" b="0" dirty="0">
                <a:solidFill>
                  <a:schemeClr val="accent2"/>
                </a:solidFill>
              </a:rPr>
              <a:t>dotace ve výši 19.108.270,0 € pro část Správu železnic (r. 22-24)</a:t>
            </a:r>
          </a:p>
          <a:p>
            <a:pPr marL="620713" indent="-620713">
              <a:lnSpc>
                <a:spcPct val="150000"/>
              </a:lnSpc>
              <a:spcBef>
                <a:spcPts val="0"/>
              </a:spcBef>
              <a:buNone/>
            </a:pPr>
            <a:endParaRPr lang="cs-CZ" sz="1600" dirty="0"/>
          </a:p>
          <a:p>
            <a:pPr marL="620713" indent="-620713">
              <a:lnSpc>
                <a:spcPct val="150000"/>
              </a:lnSpc>
              <a:spcBef>
                <a:spcPts val="0"/>
              </a:spcBef>
              <a:buNone/>
            </a:pPr>
            <a:endParaRPr lang="cs-CZ" sz="1500" dirty="0"/>
          </a:p>
          <a:p>
            <a:pPr marL="0" indent="0">
              <a:spcBef>
                <a:spcPts val="0"/>
              </a:spcBef>
              <a:buNone/>
            </a:pPr>
            <a:r>
              <a:rPr lang="cs-CZ" sz="1800" dirty="0">
                <a:solidFill>
                  <a:schemeClr val="accent3"/>
                </a:solidFill>
              </a:rPr>
              <a:t>		</a:t>
            </a:r>
            <a:endParaRPr lang="cs-CZ" sz="1800" dirty="0">
              <a:solidFill>
                <a:schemeClr val="tx2"/>
              </a:solidFill>
            </a:endParaRPr>
          </a:p>
          <a:p>
            <a:pPr lvl="1">
              <a:lnSpc>
                <a:spcPct val="13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cs-CZ" sz="1100" i="1" dirty="0"/>
          </a:p>
          <a:p>
            <a:pPr marL="36000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cs-CZ" sz="1100" i="1" dirty="0"/>
              <a:t>		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Postup přípravy projektu</a:t>
            </a:r>
            <a:endParaRPr lang="en-GB" sz="24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>
                <a:solidFill>
                  <a:srgbClr val="002B59"/>
                </a:solidFill>
              </a:rPr>
              <a:pPr/>
              <a:t>7</a:t>
            </a:fld>
            <a:endParaRPr lang="cs-CZ" dirty="0">
              <a:solidFill>
                <a:srgbClr val="002B59"/>
              </a:solidFill>
            </a:endParaRPr>
          </a:p>
        </p:txBody>
      </p:sp>
      <p:sp>
        <p:nvSpPr>
          <p:cNvPr id="9" name="Šipka doprava 8"/>
          <p:cNvSpPr/>
          <p:nvPr/>
        </p:nvSpPr>
        <p:spPr>
          <a:xfrm>
            <a:off x="3816480" y="4929434"/>
            <a:ext cx="643466" cy="287867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3" name="Šipka doprava 8">
            <a:extLst>
              <a:ext uri="{FF2B5EF4-FFF2-40B4-BE49-F238E27FC236}">
                <a16:creationId xmlns:a16="http://schemas.microsoft.com/office/drawing/2014/main" id="{F7D21DC7-B286-51BE-9558-CF9496CD6E54}"/>
              </a:ext>
            </a:extLst>
          </p:cNvPr>
          <p:cNvSpPr/>
          <p:nvPr/>
        </p:nvSpPr>
        <p:spPr>
          <a:xfrm>
            <a:off x="3816480" y="5690903"/>
            <a:ext cx="643466" cy="287867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54000" rIns="72000" bIns="72000" rtlCol="0" anchor="t" anchorCtr="0"/>
          <a:lstStyle/>
          <a:p>
            <a:pPr algn="l"/>
            <a:endParaRPr lang="cs-CZ" sz="1500" dirty="0">
              <a:solidFill>
                <a:schemeClr val="tx1"/>
              </a:solidFill>
            </a:endParaRPr>
          </a:p>
        </p:txBody>
      </p:sp>
      <p:pic>
        <p:nvPicPr>
          <p:cNvPr id="4" name="Obrázek 3" descr="Obsah obrázku text, snímek obrazovky&#10;&#10;Popis byl vytvořen automaticky">
            <a:extLst>
              <a:ext uri="{FF2B5EF4-FFF2-40B4-BE49-F238E27FC236}">
                <a16:creationId xmlns:a16="http://schemas.microsoft.com/office/drawing/2014/main" id="{7B66182E-8F1E-A794-B2A4-26125B9376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750" y="1285308"/>
            <a:ext cx="11160499" cy="139156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C7F8AB5-F0FD-7AA4-E8CB-CD1B6A60ECF6}"/>
              </a:ext>
            </a:extLst>
          </p:cNvPr>
          <p:cNvSpPr txBox="1"/>
          <p:nvPr/>
        </p:nvSpPr>
        <p:spPr>
          <a:xfrm>
            <a:off x="3912275" y="1886135"/>
            <a:ext cx="2035680" cy="276999"/>
          </a:xfrm>
          <a:prstGeom prst="rect">
            <a:avLst/>
          </a:prstGeom>
          <a:solidFill>
            <a:srgbClr val="B6BCE2"/>
          </a:solidFill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900" b="1" dirty="0">
                <a:solidFill>
                  <a:srgbClr val="000000"/>
                </a:solidFill>
                <a:latin typeface="Arial Black" panose="020B0A04020102020204" pitchFamily="34" charset="0"/>
              </a:rPr>
              <a:t>Dokumentace pro územní řízení</a:t>
            </a:r>
          </a:p>
          <a:p>
            <a:pPr algn="ctr"/>
            <a:r>
              <a:rPr lang="cs-CZ" sz="900" b="1" dirty="0">
                <a:solidFill>
                  <a:srgbClr val="000000"/>
                </a:solidFill>
                <a:latin typeface="Arial Black" panose="020B0A04020102020204" pitchFamily="34" charset="0"/>
              </a:rPr>
              <a:t>EIA</a:t>
            </a:r>
          </a:p>
        </p:txBody>
      </p:sp>
    </p:spTree>
    <p:extLst>
      <p:ext uri="{BB962C8B-B14F-4D97-AF65-F5344CB8AC3E}">
        <p14:creationId xmlns:p14="http://schemas.microsoft.com/office/powerpoint/2010/main" val="1091510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2254" y="1032083"/>
            <a:ext cx="2574447" cy="2517635"/>
          </a:xfrm>
          <a:prstGeom prst="ellipse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3797" y="282066"/>
            <a:ext cx="6488811" cy="6266380"/>
          </a:xfrm>
          <a:prstGeom prst="rect">
            <a:avLst/>
          </a:prstGeom>
        </p:spPr>
      </p:pic>
      <p:sp>
        <p:nvSpPr>
          <p:cNvPr id="20" name="Obdélník 19"/>
          <p:cNvSpPr/>
          <p:nvPr/>
        </p:nvSpPr>
        <p:spPr>
          <a:xfrm>
            <a:off x="3553274" y="3280157"/>
            <a:ext cx="2673156" cy="238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733" dirty="0">
                <a:solidFill>
                  <a:schemeClr val="bg1">
                    <a:lumMod val="95000"/>
                  </a:schemeClr>
                </a:solidFill>
              </a:rPr>
              <a:t>SNCF</a:t>
            </a:r>
          </a:p>
        </p:txBody>
      </p:sp>
      <p:pic>
        <p:nvPicPr>
          <p:cNvPr id="21" name="Obrázek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5553" y="3685602"/>
            <a:ext cx="2974028" cy="2862844"/>
          </a:xfrm>
          <a:prstGeom prst="ellipse">
            <a:avLst/>
          </a:prstGeom>
        </p:spPr>
      </p:pic>
      <p:sp>
        <p:nvSpPr>
          <p:cNvPr id="22" name="Obdélník 21"/>
          <p:cNvSpPr/>
          <p:nvPr/>
        </p:nvSpPr>
        <p:spPr>
          <a:xfrm>
            <a:off x="3033915" y="5253265"/>
            <a:ext cx="3465812" cy="407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733" dirty="0">
                <a:solidFill>
                  <a:schemeClr val="bg1"/>
                </a:solidFill>
              </a:rPr>
              <a:t>údržbová základna</a:t>
            </a:r>
            <a:r>
              <a:rPr lang="en-US" sz="733" dirty="0">
                <a:solidFill>
                  <a:schemeClr val="bg1"/>
                </a:solidFill>
              </a:rPr>
              <a:t> a </a:t>
            </a:r>
            <a:r>
              <a:rPr lang="en-US" sz="733" dirty="0" err="1">
                <a:solidFill>
                  <a:schemeClr val="bg1"/>
                </a:solidFill>
              </a:rPr>
              <a:t>termin</a:t>
            </a:r>
            <a:r>
              <a:rPr lang="cs-CZ" sz="733" dirty="0" err="1">
                <a:solidFill>
                  <a:schemeClr val="bg1"/>
                </a:solidFill>
              </a:rPr>
              <a:t>ál</a:t>
            </a:r>
            <a:r>
              <a:rPr lang="cs-CZ" sz="733" dirty="0">
                <a:solidFill>
                  <a:schemeClr val="bg1"/>
                </a:solidFill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cs-CZ" sz="733" dirty="0" err="1">
                <a:solidFill>
                  <a:schemeClr val="bg1"/>
                </a:solidFill>
              </a:rPr>
              <a:t>Rusina</a:t>
            </a:r>
            <a:r>
              <a:rPr lang="cs-CZ" sz="733" dirty="0">
                <a:solidFill>
                  <a:schemeClr val="bg1"/>
                </a:solidFill>
              </a:rPr>
              <a:t> Frei architekti</a:t>
            </a:r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27" y="2027874"/>
            <a:ext cx="2349227" cy="2331108"/>
          </a:xfrm>
          <a:prstGeom prst="ellipse">
            <a:avLst/>
          </a:prstGeom>
        </p:spPr>
      </p:pic>
      <p:sp>
        <p:nvSpPr>
          <p:cNvPr id="25" name="Obdélník 24"/>
          <p:cNvSpPr/>
          <p:nvPr/>
        </p:nvSpPr>
        <p:spPr>
          <a:xfrm>
            <a:off x="408771" y="3686511"/>
            <a:ext cx="3851020" cy="407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733" dirty="0">
                <a:solidFill>
                  <a:schemeClr val="bg1"/>
                </a:solidFill>
              </a:rPr>
              <a:t>Roudnice n. L. údržbová základna,</a:t>
            </a:r>
          </a:p>
          <a:p>
            <a:pPr>
              <a:lnSpc>
                <a:spcPct val="150000"/>
              </a:lnSpc>
            </a:pPr>
            <a:r>
              <a:rPr lang="cs-CZ" sz="733" dirty="0" err="1">
                <a:solidFill>
                  <a:schemeClr val="bg1"/>
                </a:solidFill>
              </a:rPr>
              <a:t>Rusina</a:t>
            </a:r>
            <a:r>
              <a:rPr lang="cs-CZ" sz="733" dirty="0">
                <a:solidFill>
                  <a:schemeClr val="bg1"/>
                </a:solidFill>
              </a:rPr>
              <a:t> Frei architekti</a:t>
            </a:r>
          </a:p>
        </p:txBody>
      </p:sp>
      <p:sp>
        <p:nvSpPr>
          <p:cNvPr id="10" name="Nadpis 2"/>
          <p:cNvSpPr>
            <a:spLocks noGrp="1"/>
          </p:cNvSpPr>
          <p:nvPr>
            <p:ph type="title"/>
          </p:nvPr>
        </p:nvSpPr>
        <p:spPr>
          <a:xfrm>
            <a:off x="662526" y="395456"/>
            <a:ext cx="10875433" cy="800712"/>
          </a:xfrm>
        </p:spPr>
        <p:txBody>
          <a:bodyPr/>
          <a:lstStyle/>
          <a:p>
            <a:r>
              <a:rPr lang="cs-CZ" sz="2667" dirty="0"/>
              <a:t>VRT Krušnohorský tunel </a:t>
            </a:r>
          </a:p>
        </p:txBody>
      </p:sp>
    </p:spTree>
    <p:extLst>
      <p:ext uri="{BB962C8B-B14F-4D97-AF65-F5344CB8AC3E}">
        <p14:creationId xmlns:p14="http://schemas.microsoft.com/office/powerpoint/2010/main" val="275177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FF5200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Aktuální stav přípravy projektu</a:t>
            </a:r>
            <a:b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FF5200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</a:br>
            <a:r>
              <a:rPr lang="cs-CZ" sz="2000" dirty="0">
                <a:solidFill>
                  <a:schemeClr val="accent2"/>
                </a:solidFill>
              </a:rPr>
              <a:t>Úsek </a:t>
            </a:r>
            <a:r>
              <a:rPr lang="cs-CZ" sz="2000" dirty="0" err="1">
                <a:solidFill>
                  <a:schemeClr val="accent2"/>
                </a:solidFill>
              </a:rPr>
              <a:t>Heidenau</a:t>
            </a:r>
            <a:r>
              <a:rPr lang="cs-CZ" sz="2000" dirty="0">
                <a:solidFill>
                  <a:schemeClr val="accent2"/>
                </a:solidFill>
              </a:rPr>
              <a:t> (Drážďany) – Ústí nad Labem</a:t>
            </a:r>
            <a:endParaRPr lang="en-US" dirty="0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BBFFE0-7584-47E7-90FA-15F39808A249}" type="slidenum">
              <a:rPr lang="cs-CZ" smtClean="0"/>
              <a:pPr/>
              <a:t>9</a:t>
            </a:fld>
            <a:endParaRPr lang="cs-CZ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31D228B-C57F-4FE0-9810-92EBEB854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88" y="1514725"/>
            <a:ext cx="7192962" cy="4554288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cs-CZ" sz="1800" b="1" dirty="0"/>
              <a:t>Společný plánovací prostor (PA2)</a:t>
            </a:r>
            <a:endParaRPr lang="cs-CZ" sz="1800" b="1" dirty="0">
              <a:solidFill>
                <a:schemeClr val="accent3"/>
              </a:solidFill>
            </a:endParaRPr>
          </a:p>
          <a:p>
            <a:pPr lvl="1">
              <a:spcAft>
                <a:spcPts val="900"/>
              </a:spcAft>
              <a:buClr>
                <a:schemeClr val="tx2"/>
              </a:buClr>
            </a:pPr>
            <a:r>
              <a:rPr lang="cs-CZ" sz="1600" b="0" dirty="0"/>
              <a:t>probíhá zpracování společné dokumentace s DB </a:t>
            </a:r>
            <a:r>
              <a:rPr lang="cs-CZ" sz="1600" b="0" dirty="0" err="1"/>
              <a:t>Netz</a:t>
            </a:r>
            <a:endParaRPr lang="cs-CZ" sz="1600" b="0" dirty="0"/>
          </a:p>
          <a:p>
            <a:pPr lvl="1">
              <a:spcAft>
                <a:spcPts val="900"/>
              </a:spcAft>
              <a:buClr>
                <a:schemeClr val="tx2"/>
              </a:buClr>
            </a:pPr>
            <a:r>
              <a:rPr lang="cs-CZ" sz="1600" b="0" dirty="0"/>
              <a:t>předpoklad zahájení územního řízení v ČR po roce 2023</a:t>
            </a:r>
          </a:p>
          <a:p>
            <a:pPr lvl="1">
              <a:spcAft>
                <a:spcPts val="900"/>
              </a:spcAft>
              <a:buClr>
                <a:schemeClr val="tx2"/>
              </a:buClr>
            </a:pPr>
            <a:r>
              <a:rPr lang="cs-CZ" sz="1600" b="0" dirty="0"/>
              <a:t>průzkumy životního prostředí – probíhají od 2.Q/2022</a:t>
            </a:r>
          </a:p>
          <a:p>
            <a:pPr marR="0" lvl="1" fontAlgn="auto">
              <a:lnSpc>
                <a:spcPct val="100000"/>
              </a:lnSpc>
              <a:spcAft>
                <a:spcPts val="900"/>
              </a:spcAft>
              <a:buClr>
                <a:schemeClr val="tx2"/>
              </a:buClr>
              <a:buSzTx/>
              <a:tabLst/>
              <a:defRPr/>
            </a:pPr>
            <a:r>
              <a:rPr lang="cs-CZ" sz="1600" b="0" dirty="0"/>
              <a:t>geologické průzkumy:</a:t>
            </a:r>
          </a:p>
          <a:p>
            <a:pPr marL="1352089" lvl="4" indent="-285750" defTabSz="914400">
              <a:lnSpc>
                <a:spcPct val="150000"/>
              </a:lnSpc>
              <a:spcBef>
                <a:spcPts val="24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2B5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dokončeno zpracování projektu geologických prací</a:t>
            </a:r>
          </a:p>
          <a:p>
            <a:pPr marL="1352089" lvl="4" indent="-285750" defTabSz="914400">
              <a:lnSpc>
                <a:spcPct val="150000"/>
              </a:lnSpc>
              <a:spcBef>
                <a:spcPts val="24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solidFill>
                  <a:srgbClr val="002B59"/>
                </a:solidFill>
                <a:latin typeface="+mj-lt"/>
              </a:rPr>
              <a:t>uzavřena smlouva o spolupráci s Českou geologickou službou</a:t>
            </a:r>
          </a:p>
          <a:p>
            <a:pPr marL="1352089" lvl="4" indent="-285750" defTabSz="914400">
              <a:lnSpc>
                <a:spcPct val="150000"/>
              </a:lnSpc>
              <a:spcBef>
                <a:spcPts val="24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solidFill>
                  <a:srgbClr val="002B59"/>
                </a:solidFill>
                <a:latin typeface="+mj-lt"/>
              </a:rPr>
              <a:t>terénní průzkumy a měření od 11/2022</a:t>
            </a:r>
          </a:p>
          <a:p>
            <a:pPr marL="1352089" lvl="4" indent="-285750" defTabSz="914400">
              <a:lnSpc>
                <a:spcPct val="150000"/>
              </a:lnSpc>
              <a:spcBef>
                <a:spcPts val="24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solidFill>
                  <a:srgbClr val="002B59"/>
                </a:solidFill>
                <a:latin typeface="+mj-lt"/>
              </a:rPr>
              <a:t>zahájení geologických vrtů v 2023</a:t>
            </a:r>
          </a:p>
          <a:p>
            <a:pPr marL="455613" indent="-455613">
              <a:spcAft>
                <a:spcPts val="900"/>
              </a:spcAft>
            </a:pPr>
            <a:endParaRPr lang="cs-CZ" sz="1500" b="1" i="1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2D54639-D092-0F07-1447-B4B97B5BC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5567" y="1160712"/>
            <a:ext cx="3574445" cy="505453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6108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ZDC">
      <a:dk1>
        <a:srgbClr val="002B59"/>
      </a:dk1>
      <a:lt1>
        <a:srgbClr val="FFFFFF"/>
      </a:lt1>
      <a:dk2>
        <a:srgbClr val="FF5200"/>
      </a:dk2>
      <a:lt2>
        <a:srgbClr val="FFFFFF"/>
      </a:lt2>
      <a:accent1>
        <a:srgbClr val="002B59"/>
      </a:accent1>
      <a:accent2>
        <a:srgbClr val="FF5200"/>
      </a:accent2>
      <a:accent3>
        <a:srgbClr val="00A1E0"/>
      </a:accent3>
      <a:accent4>
        <a:srgbClr val="737373"/>
      </a:accent4>
      <a:accent5>
        <a:srgbClr val="82BC00"/>
      </a:accent5>
      <a:accent6>
        <a:srgbClr val="34A49A"/>
      </a:accent6>
      <a:hlink>
        <a:srgbClr val="002B59"/>
      </a:hlink>
      <a:folHlink>
        <a:srgbClr val="737373"/>
      </a:folHlink>
    </a:clrScheme>
    <a:fontScheme name="SZDC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Mod val="20000"/>
            <a:lumOff val="80000"/>
          </a:schemeClr>
        </a:solidFill>
        <a:ln w="12700">
          <a:solidFill>
            <a:schemeClr val="accent3"/>
          </a:solidFill>
        </a:ln>
      </a:spPr>
      <a:bodyPr lIns="72000" tIns="54000" rIns="72000" bIns="72000" rtlCol="0" anchor="t" anchorCtr="0"/>
      <a:lstStyle>
        <a:defPPr algn="l">
          <a:defRPr sz="15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3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2700">
          <a:noFill/>
        </a:ln>
      </a:spPr>
      <a:bodyPr wrap="square" lIns="0" tIns="0" rIns="0" bIns="0" rtlCol="0">
        <a:spAutoFit/>
      </a:bodyPr>
      <a:lstStyle>
        <a:defPPr>
          <a:defRPr sz="15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68DDC52BD08C74A84BD722897D47355" ma:contentTypeVersion="7" ma:contentTypeDescription="Vytvořit nový dokument" ma:contentTypeScope="" ma:versionID="0091792794118dfa8380e63db8c156dc">
  <xsd:schema xmlns:xsd="http://www.w3.org/2001/XMLSchema" xmlns:p="http://schemas.microsoft.com/office/2006/metadata/properties" xmlns:ns1="http://schemas.microsoft.com/sharepoint/v3" xmlns:ns2="http://schemas.microsoft.com/sharepoint/v3/fields" targetNamespace="http://schemas.microsoft.com/office/2006/metadata/properties" ma:root="true" ma:fieldsID="e50c54431dbdc2c5f53f82dc5678a903" ns1:_="" ns2:_="">
    <xsd:import namespace="http://schemas.microsoft.com/sharepoint/v3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URL" minOccurs="0"/>
                <xsd:element ref="ns2:_Source" minOccurs="0"/>
                <xsd:element ref="ns2:_RightsManagement" minOccurs="0"/>
                <xsd:element ref="ns2:_Coverag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URL" ma:index="8" nillable="true" ma:displayName="Adresa URL" ma:internalName="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dms="http://schemas.microsoft.com/office/2006/documentManagement/types" targetNamespace="http://schemas.microsoft.com/sharepoint/v3/fields" elementFormDefault="qualified">
    <xsd:import namespace="http://schemas.microsoft.com/office/2006/documentManagement/types"/>
    <xsd:element name="_Source" ma:index="9" nillable="true" ma:displayName="Zdroj" ma:description="Odkazy na prostředky, z nichž byl tento prostředek odvozen" ma:internalName="_Source">
      <xsd:simpleType>
        <xsd:restriction base="dms:Note"/>
      </xsd:simpleType>
    </xsd:element>
    <xsd:element name="_RightsManagement" ma:index="10" nillable="true" ma:displayName="Správa práv" ma:description="Informace o právech souvisejících s tímto prostředkem" ma:internalName="_RightsManagement">
      <xsd:simpleType>
        <xsd:restriction base="dms:Note"/>
      </xsd:simpleType>
    </xsd:element>
    <xsd:element name="_Coverage" ma:index="11" nillable="true" ma:displayName="Pokrytí" ma:description="Rozsah" ma:internalName="_Coverag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 ma:readOnly="true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 ma:index="12" ma:displayName="Kategorie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_Source xmlns="http://schemas.microsoft.com/sharepoint/v3/fields" xsi:nil="true"/>
    <URL xmlns="http://schemas.microsoft.com/sharepoint/v3">
      <Url xsi:nil="true"/>
      <Description xsi:nil="true"/>
    </URL>
    <_Coverage xmlns="http://schemas.microsoft.com/sharepoint/v3/fields" xsi:nil="true"/>
    <_RightsManagement xmlns="http://schemas.microsoft.com/sharepoint/v3/fields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94E4B4A-762D-4788-A02B-B0D098C24D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sharepoint/v3/field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9A0DFF0E-4DB8-41B7-B56E-ED52B3911F74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sharepoint/v3/field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611C99E-EE2E-4410-82A3-3F67F1368FA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18470</TotalTime>
  <Words>903</Words>
  <Application>Microsoft Office PowerPoint</Application>
  <PresentationFormat>Širokoúhlá obrazovka</PresentationFormat>
  <Paragraphs>168</Paragraphs>
  <Slides>20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7" baseType="lpstr">
      <vt:lpstr>Arial</vt:lpstr>
      <vt:lpstr>Arial Black</vt:lpstr>
      <vt:lpstr>Calibri</vt:lpstr>
      <vt:lpstr>Courier New</vt:lpstr>
      <vt:lpstr>Verdana</vt:lpstr>
      <vt:lpstr>Wingdings</vt:lpstr>
      <vt:lpstr>Office Theme</vt:lpstr>
      <vt:lpstr>Krušnohorský tunel Příprava přeshraničního projektu a mezinárodní spolupráce</vt:lpstr>
      <vt:lpstr>RS 4 = Nové železniční spojení Drážďany – Praha</vt:lpstr>
      <vt:lpstr>Projekt celoevropského významu</vt:lpstr>
      <vt:lpstr>Cíle projektu</vt:lpstr>
      <vt:lpstr>Mezinárodní spolupráce</vt:lpstr>
      <vt:lpstr>Klíčové ukazatele projektu Úsek Heidenau (Drážďany) – Ústí nad Labem </vt:lpstr>
      <vt:lpstr>Postup přípravy projektu</vt:lpstr>
      <vt:lpstr>VRT Krušnohorský tunel </vt:lpstr>
      <vt:lpstr>Aktuální stav přípravy projektu Úsek Heidenau (Drážďany) – Ústí nad Labem</vt:lpstr>
      <vt:lpstr>Aktuální stav přípravy projektu Úsek Heidenau (Drážďany) – Ústí nad Labem</vt:lpstr>
      <vt:lpstr>Příprava přeshraničního projektu a mezinárodní spolupráce</vt:lpstr>
      <vt:lpstr>Spolupráce Správy železnic a DB Netz</vt:lpstr>
      <vt:lpstr>Příprava mezistátní smlouvy</vt:lpstr>
      <vt:lpstr>Spolupráce Správy železnic a DB Netz</vt:lpstr>
      <vt:lpstr>Spolupráce Správy železnic a DB Netz</vt:lpstr>
      <vt:lpstr>Aktuální stav prací u DB Netz</vt:lpstr>
      <vt:lpstr>Geologické práce pro Krušnohorský tunel </vt:lpstr>
      <vt:lpstr>Portály tunelu v Chabařovicích</vt:lpstr>
      <vt:lpstr>Náhled do BIM Krušnohorského tunelu</vt:lpstr>
      <vt:lpstr>Děkuji Vám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Dlouhý název  příslušné prezentace</dc:title>
  <dc:creator>Provazník Petr, Ing.</dc:creator>
  <cp:lastModifiedBy>Hruška Pavel, Ing.</cp:lastModifiedBy>
  <cp:revision>867</cp:revision>
  <dcterms:created xsi:type="dcterms:W3CDTF">2018-05-24T14:44:43Z</dcterms:created>
  <dcterms:modified xsi:type="dcterms:W3CDTF">2023-06-05T05:23:36Z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0x010100D68DDC52BD08C74A84BD722897D47355</vt:lpwstr>
  </property>
</Properties>
</file>