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330" r:id="rId2"/>
    <p:sldId id="396" r:id="rId3"/>
    <p:sldId id="340" r:id="rId4"/>
    <p:sldId id="332" r:id="rId5"/>
    <p:sldId id="341" r:id="rId6"/>
    <p:sldId id="342" r:id="rId7"/>
    <p:sldId id="358" r:id="rId8"/>
    <p:sldId id="386" r:id="rId9"/>
    <p:sldId id="387" r:id="rId10"/>
    <p:sldId id="385" r:id="rId11"/>
    <p:sldId id="388" r:id="rId12"/>
    <p:sldId id="389" r:id="rId13"/>
    <p:sldId id="371" r:id="rId14"/>
    <p:sldId id="372" r:id="rId15"/>
    <p:sldId id="346" r:id="rId16"/>
    <p:sldId id="347" r:id="rId17"/>
    <p:sldId id="382" r:id="rId18"/>
    <p:sldId id="349" r:id="rId19"/>
    <p:sldId id="383" r:id="rId20"/>
    <p:sldId id="384" r:id="rId21"/>
    <p:sldId id="350" r:id="rId22"/>
    <p:sldId id="357" r:id="rId23"/>
    <p:sldId id="365" r:id="rId24"/>
    <p:sldId id="390" r:id="rId25"/>
    <p:sldId id="362" r:id="rId26"/>
    <p:sldId id="363" r:id="rId27"/>
    <p:sldId id="360" r:id="rId28"/>
    <p:sldId id="373" r:id="rId29"/>
    <p:sldId id="379" r:id="rId30"/>
    <p:sldId id="374" r:id="rId31"/>
    <p:sldId id="375" r:id="rId32"/>
    <p:sldId id="395" r:id="rId33"/>
    <p:sldId id="376" r:id="rId34"/>
    <p:sldId id="380" r:id="rId35"/>
    <p:sldId id="394" r:id="rId36"/>
    <p:sldId id="381" r:id="rId37"/>
    <p:sldId id="377" r:id="rId38"/>
    <p:sldId id="393" r:id="rId39"/>
    <p:sldId id="391" r:id="rId40"/>
    <p:sldId id="392" r:id="rId4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438"/>
    <a:srgbClr val="0C3A8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65" autoAdjust="0"/>
    <p:restoredTop sz="94660"/>
  </p:normalViewPr>
  <p:slideViewPr>
    <p:cSldViewPr>
      <p:cViewPr>
        <p:scale>
          <a:sx n="70" d="100"/>
          <a:sy n="70" d="100"/>
        </p:scale>
        <p:origin x="-1362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4C219-FE16-4999-86BE-389867392E10}" type="datetimeFigureOut">
              <a:rPr lang="cs-CZ" smtClean="0"/>
              <a:pPr/>
              <a:t>25. 10. 2018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F279D-9E66-4C91-8CD1-B6DFB80D5E8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58367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1628800"/>
            <a:ext cx="8136904" cy="147002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8438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9552" y="3645024"/>
            <a:ext cx="8136904" cy="1993776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812360" y="6356350"/>
            <a:ext cx="874440" cy="365125"/>
          </a:xfrm>
          <a:prstGeom prst="rect">
            <a:avLst/>
          </a:prstGeom>
        </p:spPr>
        <p:txBody>
          <a:bodyPr/>
          <a:lstStyle>
            <a:lvl1pPr algn="r">
              <a:defRPr lang="cs-CZ" sz="105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FFD920D-76EB-4803-BA36-0D7BE6A42E40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8" name="Přímá spojnice 7"/>
          <p:cNvCxnSpPr/>
          <p:nvPr userDrawn="1"/>
        </p:nvCxnSpPr>
        <p:spPr>
          <a:xfrm>
            <a:off x="0" y="1035958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6376" y="88604"/>
            <a:ext cx="1072912" cy="820116"/>
          </a:xfrm>
          <a:prstGeom prst="rect">
            <a:avLst/>
          </a:prstGeom>
        </p:spPr>
      </p:pic>
      <p:cxnSp>
        <p:nvCxnSpPr>
          <p:cNvPr id="15" name="Přímá spojnice 14"/>
          <p:cNvCxnSpPr/>
          <p:nvPr userDrawn="1"/>
        </p:nvCxnSpPr>
        <p:spPr>
          <a:xfrm>
            <a:off x="0" y="6304424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5904656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smtClean="0"/>
              <a:t>Grenzüberschreitende Zusammenarbeit zur Entwicklung des Eisenbahnverkehrs Sachsen – Tschechien (Antragsnummer: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254749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96751"/>
            <a:ext cx="5486400" cy="35308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812360" y="6356350"/>
            <a:ext cx="874440" cy="365125"/>
          </a:xfrm>
          <a:prstGeom prst="rect">
            <a:avLst/>
          </a:prstGeom>
        </p:spPr>
        <p:txBody>
          <a:bodyPr/>
          <a:lstStyle>
            <a:lvl1pPr algn="r">
              <a:defRPr lang="cs-CZ" sz="105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FFD920D-76EB-4803-BA36-0D7BE6A42E40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0" y="6304424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5904656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smtClean="0"/>
              <a:t>Grenzüberschreitende Zusammenarbeit zur Entwicklung des Eisenbahnverkehrs Sachsen – Tschechien (Antragsnummer: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167903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812360" y="6356350"/>
            <a:ext cx="874440" cy="365125"/>
          </a:xfrm>
          <a:prstGeom prst="rect">
            <a:avLst/>
          </a:prstGeom>
        </p:spPr>
        <p:txBody>
          <a:bodyPr/>
          <a:lstStyle>
            <a:lvl1pPr algn="r">
              <a:defRPr lang="cs-CZ" sz="105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FFD920D-76EB-4803-BA36-0D7BE6A42E40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0" y="6304424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5904656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smtClean="0"/>
              <a:t>Grenzüberschreitende Zusammenarbeit zur Entwicklung des Eisenbahnverkehrs Sachsen – Tschechien (Antragsnummer: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040348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124744"/>
            <a:ext cx="2057400" cy="5001419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124744"/>
            <a:ext cx="6019800" cy="500141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812360" y="6356350"/>
            <a:ext cx="874440" cy="365125"/>
          </a:xfrm>
          <a:prstGeom prst="rect">
            <a:avLst/>
          </a:prstGeom>
        </p:spPr>
        <p:txBody>
          <a:bodyPr/>
          <a:lstStyle>
            <a:lvl1pPr algn="r">
              <a:defRPr lang="cs-CZ" sz="105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FFD920D-76EB-4803-BA36-0D7BE6A42E40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0" y="6304424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5904656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smtClean="0"/>
              <a:t>Grenzüberschreitende Zusammenarbeit zur Entwicklung des Eisenbahnverkehrs Sachsen – Tschechien (Antragsnummer: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166368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43593"/>
            <a:ext cx="8229600" cy="889263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8438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812360" y="6356350"/>
            <a:ext cx="874440" cy="365125"/>
          </a:xfrm>
          <a:prstGeom prst="rect">
            <a:avLst/>
          </a:prstGeom>
        </p:spPr>
        <p:txBody>
          <a:bodyPr/>
          <a:lstStyle>
            <a:lvl1pPr algn="r">
              <a:defRPr lang="cs-CZ" sz="105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FFD920D-76EB-4803-BA36-0D7BE6A42E40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8" name="Přímá spojnice 7"/>
          <p:cNvCxnSpPr/>
          <p:nvPr userDrawn="1"/>
        </p:nvCxnSpPr>
        <p:spPr>
          <a:xfrm>
            <a:off x="0" y="6304424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5904656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smtClean="0"/>
              <a:t>Grenzüberschreitende Zusammenarbeit zur Entwicklung des Eisenbahnverkehrs Sachsen – Tschechien (Antragsnummer: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117885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812360" y="6356350"/>
            <a:ext cx="874440" cy="365125"/>
          </a:xfrm>
          <a:prstGeom prst="rect">
            <a:avLst/>
          </a:prstGeom>
        </p:spPr>
        <p:txBody>
          <a:bodyPr/>
          <a:lstStyle>
            <a:lvl1pPr algn="r">
              <a:defRPr lang="cs-CZ" sz="105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FFD920D-76EB-4803-BA36-0D7BE6A42E40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0" y="6304424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5904656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smtClean="0"/>
              <a:t>Grenzüberschreitende Zusammenarbeit zur Entwicklung des Eisenbahnverkehrs Sachsen – Tschechien (Antragsnummer: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593827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06900"/>
            <a:ext cx="820891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2906713"/>
            <a:ext cx="820891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812360" y="6356350"/>
            <a:ext cx="874440" cy="365125"/>
          </a:xfrm>
          <a:prstGeom prst="rect">
            <a:avLst/>
          </a:prstGeom>
        </p:spPr>
        <p:txBody>
          <a:bodyPr/>
          <a:lstStyle>
            <a:lvl1pPr algn="r">
              <a:defRPr lang="cs-CZ" sz="105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FFD920D-76EB-4803-BA36-0D7BE6A42E40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0" y="6304424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5904656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smtClean="0"/>
              <a:t>Grenzüberschreitende Zusammenarbeit zur Entwicklung des Eisenbahnverkehrs Sachsen – Tschechien (Antragsnummer: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066500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492896"/>
            <a:ext cx="4038600" cy="3672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37856" y="2492896"/>
            <a:ext cx="4038600" cy="3672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812360" y="6356350"/>
            <a:ext cx="874440" cy="365125"/>
          </a:xfrm>
          <a:prstGeom prst="rect">
            <a:avLst/>
          </a:prstGeom>
        </p:spPr>
        <p:txBody>
          <a:bodyPr/>
          <a:lstStyle>
            <a:lvl1pPr algn="r">
              <a:defRPr lang="cs-CZ" sz="105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FFD920D-76EB-4803-BA36-0D7BE6A42E40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0" y="6304424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5904656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smtClean="0"/>
              <a:t>Grenzüberschreitende Zusammenarbeit zur Entwicklung des Eisenbahnverkehrs Sachsen – Tschechien (Antragsnummer: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133518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2429198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3078112"/>
            <a:ext cx="4040188" cy="3159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2429198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3068960"/>
            <a:ext cx="4041775" cy="31683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812360" y="6356350"/>
            <a:ext cx="874440" cy="365125"/>
          </a:xfrm>
          <a:prstGeom prst="rect">
            <a:avLst/>
          </a:prstGeom>
        </p:spPr>
        <p:txBody>
          <a:bodyPr/>
          <a:lstStyle>
            <a:lvl1pPr algn="r">
              <a:defRPr lang="cs-CZ" sz="105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FFD920D-76EB-4803-BA36-0D7BE6A42E40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0" y="6304424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5904656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smtClean="0"/>
              <a:t>Grenzüberschreitende Zusammenarbeit zur Entwicklung des Eisenbahnverkehrs Sachsen – Tschechien (Antragsnummer: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710459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812360" y="6356350"/>
            <a:ext cx="874440" cy="365125"/>
          </a:xfrm>
          <a:prstGeom prst="rect">
            <a:avLst/>
          </a:prstGeom>
        </p:spPr>
        <p:txBody>
          <a:bodyPr/>
          <a:lstStyle>
            <a:lvl1pPr algn="r">
              <a:defRPr lang="cs-CZ" sz="105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FFD920D-76EB-4803-BA36-0D7BE6A42E40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8" name="Přímá spojnice 7"/>
          <p:cNvCxnSpPr/>
          <p:nvPr userDrawn="1"/>
        </p:nvCxnSpPr>
        <p:spPr>
          <a:xfrm>
            <a:off x="0" y="6304424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5904656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smtClean="0"/>
              <a:t>Grenzüberschreitende Zusammenarbeit zur Entwicklung des Eisenbahnverkehrs Sachsen – Tschechien (Antragsnummer: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927650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812360" y="6356350"/>
            <a:ext cx="874440" cy="365125"/>
          </a:xfrm>
          <a:prstGeom prst="rect">
            <a:avLst/>
          </a:prstGeom>
        </p:spPr>
        <p:txBody>
          <a:bodyPr/>
          <a:lstStyle>
            <a:lvl1pPr algn="r">
              <a:defRPr lang="cs-CZ" sz="105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FFD920D-76EB-4803-BA36-0D7BE6A42E40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7" name="Přímá spojnice 6"/>
          <p:cNvCxnSpPr/>
          <p:nvPr userDrawn="1"/>
        </p:nvCxnSpPr>
        <p:spPr>
          <a:xfrm>
            <a:off x="0" y="6304424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5904656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smtClean="0"/>
              <a:t>Grenzüberschreitende Zusammenarbeit zur Entwicklung des Eisenbahnverkehrs Sachsen – Tschechien (Antragsnummer: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337120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1124744"/>
            <a:ext cx="5111750" cy="50014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2348880"/>
            <a:ext cx="3008313" cy="37772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812360" y="6356350"/>
            <a:ext cx="874440" cy="365125"/>
          </a:xfrm>
          <a:prstGeom prst="rect">
            <a:avLst/>
          </a:prstGeom>
        </p:spPr>
        <p:txBody>
          <a:bodyPr/>
          <a:lstStyle>
            <a:lvl1pPr algn="r">
              <a:defRPr lang="cs-CZ" sz="105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FFD920D-76EB-4803-BA36-0D7BE6A42E40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0" y="6304424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5904656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smtClean="0"/>
              <a:t>Grenzüberschreitende Zusammenarbeit zur Entwicklung des Eisenbahnverkehrs Sachsen – Tschechien (Antragsnummer: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159243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124359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2564904"/>
            <a:ext cx="8229600" cy="3561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12360" y="6356350"/>
            <a:ext cx="874440" cy="385018"/>
          </a:xfrm>
          <a:prstGeom prst="rect">
            <a:avLst/>
          </a:prstGeom>
        </p:spPr>
        <p:txBody>
          <a:bodyPr anchor="ctr"/>
          <a:lstStyle>
            <a:lvl1pPr algn="r">
              <a:defRPr lang="cs-CZ" sz="105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FFD920D-76EB-4803-BA36-0D7BE6A42E40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9" name="Přímá spojnice 8"/>
          <p:cNvCxnSpPr/>
          <p:nvPr/>
        </p:nvCxnSpPr>
        <p:spPr>
          <a:xfrm>
            <a:off x="0" y="6304424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0" y="1035958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67544" y="6356350"/>
            <a:ext cx="5904656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smtClean="0"/>
              <a:t>Grenzüberschreitende Zusammenarbeit zur Entwicklung des Eisenbahnverkehrs Sachsen – Tschechien (Antragsnummer: 100283037)</a:t>
            </a:r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614" y="188640"/>
            <a:ext cx="3027455" cy="64800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006" b="9760"/>
          <a:stretch/>
        </p:blipFill>
        <p:spPr>
          <a:xfrm>
            <a:off x="7963584" y="195262"/>
            <a:ext cx="1072912" cy="633413"/>
          </a:xfrm>
          <a:prstGeom prst="rect">
            <a:avLst/>
          </a:prstGeom>
        </p:spPr>
      </p:pic>
      <p:pic>
        <p:nvPicPr>
          <p:cNvPr id="17" name="Picture 2" descr="I:\OST\Tvrdá\Interreg V-A CZ-Sasko\Realizace projektu\Publicita\Loga\Project Logo\VRT_PrD_logo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9520" b="9667"/>
          <a:stretch/>
        </p:blipFill>
        <p:spPr bwMode="auto">
          <a:xfrm>
            <a:off x="4859759" y="178074"/>
            <a:ext cx="1656457" cy="66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2258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843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rgbClr val="008438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843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rgbClr val="00843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843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843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573016"/>
            <a:ext cx="8229600" cy="88926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Česká </a:t>
            </a:r>
            <a:r>
              <a:rPr lang="cs-CZ" dirty="0" smtClean="0"/>
              <a:t>geologická služba</a:t>
            </a:r>
            <a:br>
              <a:rPr lang="cs-CZ" dirty="0" smtClean="0"/>
            </a:br>
            <a:r>
              <a:rPr lang="de-DE" dirty="0" smtClean="0"/>
              <a:t>Tschechischer Geologischer Dienst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de-DE" dirty="0" smtClean="0"/>
              <a:t>Czech Geological Survey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„stručný souhrn průběhu prací 01-09/2018“</a:t>
            </a:r>
            <a:br>
              <a:rPr lang="cs-CZ" dirty="0" smtClean="0"/>
            </a:br>
            <a:r>
              <a:rPr lang="de-DE" dirty="0" smtClean="0"/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Kurzer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bg1">
                    <a:lumMod val="65000"/>
                  </a:schemeClr>
                </a:solidFill>
              </a:rPr>
              <a:t>Resumee</a:t>
            </a:r>
            <a:r>
              <a:rPr lang="cs-CZ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der laufenden Arbeiten bis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09/2018 </a:t>
            </a:r>
            <a:br>
              <a:rPr lang="cs-CZ" dirty="0" smtClean="0">
                <a:solidFill>
                  <a:schemeClr val="bg1">
                    <a:lumMod val="65000"/>
                  </a:schemeClr>
                </a:solidFill>
              </a:rPr>
            </a:b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920D-76EB-4803-BA36-0D7BE6A42E40}" type="slidenum">
              <a:rPr lang="cs-CZ" smtClean="0"/>
              <a:pPr/>
              <a:t>1</a:t>
            </a:fld>
            <a:endParaRPr lang="cs-CZ" dirty="0"/>
          </a:p>
        </p:txBody>
      </p:sp>
      <p:pic>
        <p:nvPicPr>
          <p:cNvPr id="5" name="Picture 3" descr="F:\CEGIC\logo-cgs-modre-AJ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68760"/>
            <a:ext cx="1749251" cy="152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539552" y="5229200"/>
            <a:ext cx="8229600" cy="889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A8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Za ČGS P. </a:t>
            </a: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A8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Kycl</a:t>
            </a:r>
            <a:r>
              <a:rPr kumimoji="0" lang="cs-CZ" sz="2000" b="0" i="0" u="none" strike="noStrike" kern="1200" cap="none" spc="0" normalizeH="0" baseline="0" noProof="0" smtClean="0">
                <a:ln>
                  <a:noFill/>
                </a:ln>
                <a:solidFill>
                  <a:srgbClr val="0C3A8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A8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V. </a:t>
            </a:r>
            <a:r>
              <a:rPr lang="cs-CZ" sz="2000" dirty="0" smtClean="0">
                <a:solidFill>
                  <a:srgbClr val="0C3A85"/>
                </a:solidFill>
                <a:latin typeface="+mj-lt"/>
                <a:ea typeface="+mj-ea"/>
                <a:cs typeface="+mj-cs"/>
              </a:rPr>
              <a:t>R</a:t>
            </a: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A8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apprich</a:t>
            </a: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srgbClr val="0C3A8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cs-CZ" sz="1600" dirty="0" smtClean="0">
                <a:solidFill>
                  <a:srgbClr val="0C3A85"/>
                </a:solidFill>
                <a:latin typeface="+mj-lt"/>
                <a:ea typeface="+mj-ea"/>
                <a:cs typeface="+mj-cs"/>
              </a:rPr>
              <a:t>petr.kycl@geology.cz</a:t>
            </a:r>
            <a:endParaRPr kumimoji="0" lang="cs-CZ" sz="1600" b="0" i="0" u="none" strike="noStrike" kern="1200" cap="none" spc="0" normalizeH="0" baseline="0" noProof="0" dirty="0" smtClean="0">
              <a:ln>
                <a:noFill/>
              </a:ln>
              <a:solidFill>
                <a:srgbClr val="0C3A8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978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704856" cy="365125"/>
          </a:xfrm>
        </p:spPr>
        <p:txBody>
          <a:bodyPr/>
          <a:lstStyle/>
          <a:p>
            <a:r>
              <a:rPr lang="de-DE" dirty="0" smtClean="0"/>
              <a:t>Grenzüberschreitende Zusammenarbeit zur Entwicklung des Eisenbahnverkehrs Sachsen – Tschechien (Antragsnummer: 100283037)</a:t>
            </a:r>
            <a:endParaRPr lang="cs-CZ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0282"/>
            <a:ext cx="8424936" cy="544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2483768" y="2420888"/>
            <a:ext cx="134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Zmítko</a:t>
            </a:r>
            <a:r>
              <a:rPr lang="cs-CZ" dirty="0" smtClean="0"/>
              <a:t> 2014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179512" y="1013827"/>
            <a:ext cx="7065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Archivní dokumenty  </a:t>
            </a:r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</a:rPr>
              <a:t>Archiv</a:t>
            </a:r>
            <a:r>
              <a:rPr lang="de-DE" sz="2400" b="1" dirty="0" err="1" smtClean="0">
                <a:solidFill>
                  <a:schemeClr val="bg1">
                    <a:lumMod val="65000"/>
                  </a:schemeClr>
                </a:solidFill>
              </a:rPr>
              <a:t>dokumente</a:t>
            </a:r>
            <a:r>
              <a:rPr lang="de-DE" sz="2400" b="1" dirty="0" smtClean="0">
                <a:solidFill>
                  <a:schemeClr val="bg1">
                    <a:lumMod val="65000"/>
                  </a:schemeClr>
                </a:solidFill>
              </a:rPr>
              <a:t> (z. B. Schnitte)</a:t>
            </a:r>
            <a:endParaRPr lang="en-US" sz="24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tunel_Kubačka2_barevna.jpg"/>
          <p:cNvPicPr>
            <a:picLocks noChangeAspect="1"/>
          </p:cNvPicPr>
          <p:nvPr/>
        </p:nvPicPr>
        <p:blipFill>
          <a:blip r:embed="rId2" cstate="print"/>
          <a:srcRect t="4604"/>
          <a:stretch>
            <a:fillRect/>
          </a:stretch>
        </p:blipFill>
        <p:spPr>
          <a:xfrm>
            <a:off x="237376" y="1988840"/>
            <a:ext cx="8763097" cy="4176464"/>
          </a:xfrm>
          <a:prstGeom prst="rect">
            <a:avLst/>
          </a:prstGeom>
        </p:spPr>
      </p:pic>
      <p:cxnSp>
        <p:nvCxnSpPr>
          <p:cNvPr id="5" name="Přímá spojovací čára 4"/>
          <p:cNvCxnSpPr/>
          <p:nvPr/>
        </p:nvCxnSpPr>
        <p:spPr>
          <a:xfrm>
            <a:off x="0" y="5651956"/>
            <a:ext cx="90364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1187624" y="2060848"/>
            <a:ext cx="6988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Geologický profil pro „tunel </a:t>
            </a:r>
            <a:r>
              <a:rPr lang="cs-CZ" dirty="0" err="1" smtClean="0"/>
              <a:t>Kubačka</a:t>
            </a:r>
            <a:r>
              <a:rPr lang="cs-CZ" dirty="0" smtClean="0"/>
              <a:t>“ – pro dálnici D8 (ČGS 2000)</a:t>
            </a:r>
          </a:p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Geologisches Profil des Tunnels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Kubacka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an der Autobahn D8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(ČGS 2000)</a:t>
            </a:r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5508104" y="5723964"/>
            <a:ext cx="648072" cy="72008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6228184" y="6156012"/>
            <a:ext cx="2202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Tunel VRT varianta F2</a:t>
            </a:r>
          </a:p>
          <a:p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Tun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cs-CZ" dirty="0" err="1" smtClean="0">
                <a:solidFill>
                  <a:schemeClr val="bg1">
                    <a:lumMod val="65000"/>
                  </a:schemeClr>
                </a:solidFill>
              </a:rPr>
              <a:t>elvariant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e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F2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1124744"/>
            <a:ext cx="67739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Podklady pro průzkum D8 – tunel</a:t>
            </a:r>
          </a:p>
          <a:p>
            <a:r>
              <a:rPr lang="de-DE" sz="2400" b="1" dirty="0" smtClean="0">
                <a:solidFill>
                  <a:schemeClr val="bg1">
                    <a:lumMod val="65000"/>
                  </a:schemeClr>
                </a:solidFill>
              </a:rPr>
              <a:t>Unterlagen</a:t>
            </a:r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2400" b="1" dirty="0" smtClean="0">
                <a:solidFill>
                  <a:schemeClr val="bg1">
                    <a:lumMod val="65000"/>
                  </a:schemeClr>
                </a:solidFill>
              </a:rPr>
              <a:t>aus der Erkundung</a:t>
            </a:r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2400" b="1" dirty="0" smtClean="0">
                <a:solidFill>
                  <a:schemeClr val="bg1">
                    <a:lumMod val="65000"/>
                  </a:schemeClr>
                </a:solidFill>
              </a:rPr>
              <a:t>eines Tunnels der D</a:t>
            </a:r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</a:rPr>
              <a:t>8</a:t>
            </a:r>
            <a:endParaRPr lang="en-US" sz="24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77"/>
          <a:stretch/>
        </p:blipFill>
        <p:spPr>
          <a:xfrm>
            <a:off x="0" y="2750365"/>
            <a:ext cx="9144000" cy="312690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11560" y="1628800"/>
            <a:ext cx="7647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Geologický profil ve variantě ŘSD Modifikovaná pro dálnici D8 (ČGS 2000)</a:t>
            </a:r>
          </a:p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Geologisches Profil der Variante RSD modifiziert für die Autobahn D8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(ČGS 2000)</a:t>
            </a:r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107504" y="5085184"/>
            <a:ext cx="90364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>
            <a:off x="251520" y="5301208"/>
            <a:ext cx="129614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>
            <a:off x="4788024" y="5301208"/>
            <a:ext cx="792088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>
            <a:off x="1547664" y="5301208"/>
            <a:ext cx="324036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>
            <a:off x="5580112" y="5301208"/>
            <a:ext cx="338437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611560" y="5301208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Ruly</a:t>
            </a:r>
          </a:p>
          <a:p>
            <a:r>
              <a:rPr lang="cs-CZ" sz="1600" dirty="0" err="1" smtClean="0">
                <a:solidFill>
                  <a:schemeClr val="bg1">
                    <a:lumMod val="65000"/>
                  </a:schemeClr>
                </a:solidFill>
              </a:rPr>
              <a:t>gneis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979712" y="5373216"/>
            <a:ext cx="1079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Slínovce</a:t>
            </a:r>
          </a:p>
          <a:p>
            <a:r>
              <a:rPr lang="cs-CZ" sz="1600" dirty="0" err="1" smtClean="0">
                <a:solidFill>
                  <a:schemeClr val="bg1">
                    <a:lumMod val="65000"/>
                  </a:schemeClr>
                </a:solidFill>
              </a:rPr>
              <a:t>Marlestein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788024" y="5301208"/>
            <a:ext cx="872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Trachyt</a:t>
            </a:r>
          </a:p>
          <a:p>
            <a:r>
              <a:rPr lang="cs-CZ" sz="1600" dirty="0" smtClean="0">
                <a:solidFill>
                  <a:schemeClr val="bg1">
                    <a:lumMod val="65000"/>
                  </a:schemeClr>
                </a:solidFill>
              </a:rPr>
              <a:t>trachyte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084168" y="5301208"/>
            <a:ext cx="2142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vulkanoklastika</a:t>
            </a:r>
            <a:r>
              <a:rPr lang="cs-CZ" sz="1600" dirty="0" smtClean="0"/>
              <a:t>, bazalty</a:t>
            </a:r>
          </a:p>
          <a:p>
            <a:r>
              <a:rPr lang="cs-CZ" sz="1600" dirty="0" err="1" smtClean="0">
                <a:solidFill>
                  <a:schemeClr val="bg1">
                    <a:lumMod val="65000"/>
                  </a:schemeClr>
                </a:solidFill>
              </a:rPr>
              <a:t>Volcanoclastisch</a:t>
            </a:r>
            <a:r>
              <a:rPr lang="cs-CZ" sz="1600" dirty="0" smtClean="0">
                <a:solidFill>
                  <a:schemeClr val="bg1">
                    <a:lumMod val="65000"/>
                  </a:schemeClr>
                </a:solidFill>
              </a:rPr>
              <a:t>, basalt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47267"/>
            <a:ext cx="91249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7504" y="1124744"/>
            <a:ext cx="9036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/>
              <a:t>Posouzení a reinterpretace předchozích geofyzikálních zpráv</a:t>
            </a:r>
          </a:p>
          <a:p>
            <a:r>
              <a:rPr lang="de-DE" sz="2200" b="1" dirty="0" smtClean="0">
                <a:solidFill>
                  <a:schemeClr val="bg1">
                    <a:lumMod val="65000"/>
                  </a:schemeClr>
                </a:solidFill>
              </a:rPr>
              <a:t>Bewertung und</a:t>
            </a:r>
            <a:r>
              <a:rPr lang="cs-CZ" sz="2200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2200" b="1" dirty="0" smtClean="0">
                <a:solidFill>
                  <a:schemeClr val="bg1">
                    <a:lumMod val="65000"/>
                  </a:schemeClr>
                </a:solidFill>
              </a:rPr>
              <a:t>Nachinterpretation</a:t>
            </a:r>
            <a:r>
              <a:rPr lang="cs-CZ" sz="2200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2200" b="1" dirty="0" smtClean="0">
                <a:solidFill>
                  <a:schemeClr val="bg1">
                    <a:lumMod val="65000"/>
                  </a:schemeClr>
                </a:solidFill>
              </a:rPr>
              <a:t>der früherer</a:t>
            </a:r>
            <a:r>
              <a:rPr lang="cs-CZ" sz="2200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200" b="1" dirty="0" err="1" smtClean="0">
                <a:solidFill>
                  <a:schemeClr val="bg1">
                    <a:lumMod val="65000"/>
                  </a:schemeClr>
                </a:solidFill>
              </a:rPr>
              <a:t>geo</a:t>
            </a:r>
            <a:r>
              <a:rPr lang="de-DE" sz="2200" b="1" dirty="0" smtClean="0">
                <a:solidFill>
                  <a:schemeClr val="bg1">
                    <a:lumMod val="65000"/>
                  </a:schemeClr>
                </a:solidFill>
              </a:rPr>
              <a:t>physikalischen Arbeiten</a:t>
            </a:r>
            <a:endParaRPr lang="en-US" sz="22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2200" b="1" dirty="0"/>
          </a:p>
        </p:txBody>
      </p:sp>
      <p:sp>
        <p:nvSpPr>
          <p:cNvPr id="5" name="Obdélník 4"/>
          <p:cNvSpPr/>
          <p:nvPr/>
        </p:nvSpPr>
        <p:spPr>
          <a:xfrm>
            <a:off x="0" y="508518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dirty="0" smtClean="0"/>
              <a:t>ERT - příliš sebevědomá interpretace, kdy se interpretátor snaží vysvětlit jakoukoliv změnu odporu ve výsledném modelu !!</a:t>
            </a:r>
          </a:p>
          <a:p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ERT –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sämtliche Widerstandsänderungen wurden ursprünglich als Gesteinswechsel interpretiert, was eine Überinterpretation darstellt und nicht den realen Gebirgsverhältnissen entspricht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!!</a:t>
            </a:r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6912808" cy="41787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délník 3"/>
          <p:cNvSpPr/>
          <p:nvPr/>
        </p:nvSpPr>
        <p:spPr>
          <a:xfrm>
            <a:off x="395536" y="5085184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DEMP - Mapy izolinií vypadají poměrně věrohodně</a:t>
            </a:r>
          </a:p>
          <a:p>
            <a:pPr lvl="0"/>
            <a:r>
              <a:rPr lang="cs-CZ" dirty="0" smtClean="0"/>
              <a:t>Dobrá metoda pro předběžný průzkum a k doplnění detailnějších průzkumů</a:t>
            </a:r>
          </a:p>
          <a:p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DEMP -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Isolinienkarte</a:t>
            </a:r>
            <a:endParaRPr lang="cs-CZ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0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Gute Methode für die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Vorerkundung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sowie für zusätzliche detaillierte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Erkundungen</a:t>
            </a:r>
            <a:endParaRPr lang="cs-CZ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0"/>
            <a:endParaRPr lang="cs-CZ" dirty="0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9552" y="2420888"/>
            <a:ext cx="84249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II. Pokračování vlastních terénních prací</a:t>
            </a:r>
          </a:p>
          <a:p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</a:rPr>
              <a:t>II. 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Überblick / Fortsetzung der eigenen Feldarbeiten</a:t>
            </a:r>
            <a:endParaRPr lang="en-US" sz="32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3200" dirty="0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23528" y="1196752"/>
            <a:ext cx="698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Přehled měřených </a:t>
            </a:r>
          </a:p>
          <a:p>
            <a:r>
              <a:rPr lang="cs-CZ" sz="2400" b="1" dirty="0" smtClean="0"/>
              <a:t>profilů ERT</a:t>
            </a:r>
          </a:p>
          <a:p>
            <a:r>
              <a:rPr lang="de-DE" sz="2400" b="1" dirty="0" smtClean="0">
                <a:solidFill>
                  <a:schemeClr val="bg1">
                    <a:lumMod val="65000"/>
                  </a:schemeClr>
                </a:solidFill>
              </a:rPr>
              <a:t>Übersicht über die</a:t>
            </a:r>
          </a:p>
          <a:p>
            <a:r>
              <a:rPr lang="de-DE" sz="2400" b="1" dirty="0" smtClean="0">
                <a:solidFill>
                  <a:schemeClr val="bg1">
                    <a:lumMod val="65000"/>
                  </a:schemeClr>
                </a:solidFill>
              </a:rPr>
              <a:t>Durchgeführten</a:t>
            </a:r>
          </a:p>
          <a:p>
            <a:r>
              <a:rPr lang="de-DE" sz="2400" b="1" dirty="0" smtClean="0">
                <a:solidFill>
                  <a:schemeClr val="bg1">
                    <a:lumMod val="65000"/>
                  </a:schemeClr>
                </a:solidFill>
              </a:rPr>
              <a:t>geoelektrischen </a:t>
            </a:r>
            <a:r>
              <a:rPr lang="de-DE" sz="2400" b="1" dirty="0" err="1" smtClean="0">
                <a:solidFill>
                  <a:schemeClr val="bg1">
                    <a:lumMod val="65000"/>
                  </a:schemeClr>
                </a:solidFill>
              </a:rPr>
              <a:t>Messprofile</a:t>
            </a:r>
            <a:endParaRPr lang="en-US" sz="24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24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251520" y="3933056"/>
            <a:ext cx="40328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</a:rPr>
              <a:t>2018 – celkem 18 profilů (7,5 km)</a:t>
            </a:r>
          </a:p>
          <a:p>
            <a:r>
              <a:rPr lang="cs-CZ" sz="2000" dirty="0" smtClean="0">
                <a:solidFill>
                  <a:schemeClr val="bg1">
                    <a:lumMod val="65000"/>
                  </a:schemeClr>
                </a:solidFill>
              </a:rPr>
              <a:t>2018 – </a:t>
            </a:r>
            <a:r>
              <a:rPr lang="de-DE" sz="2000" dirty="0" smtClean="0">
                <a:solidFill>
                  <a:schemeClr val="bg1">
                    <a:lumMod val="65000"/>
                  </a:schemeClr>
                </a:solidFill>
              </a:rPr>
              <a:t>insgesamt</a:t>
            </a:r>
            <a:r>
              <a:rPr lang="cs-CZ" sz="2000" dirty="0" smtClean="0">
                <a:solidFill>
                  <a:schemeClr val="bg1">
                    <a:lumMod val="65000"/>
                  </a:schemeClr>
                </a:solidFill>
              </a:rPr>
              <a:t> 18 </a:t>
            </a:r>
            <a:r>
              <a:rPr lang="de-DE" sz="2000" dirty="0" smtClean="0">
                <a:solidFill>
                  <a:schemeClr val="bg1">
                    <a:lumMod val="65000"/>
                  </a:schemeClr>
                </a:solidFill>
              </a:rPr>
              <a:t>Profile</a:t>
            </a:r>
            <a:r>
              <a:rPr lang="cs-CZ" sz="2000" dirty="0" smtClean="0">
                <a:solidFill>
                  <a:schemeClr val="bg1">
                    <a:lumMod val="65000"/>
                  </a:schemeClr>
                </a:solidFill>
              </a:rPr>
              <a:t> (7,5 km) </a:t>
            </a:r>
            <a:endParaRPr lang="en-US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cs-CZ" sz="2000" dirty="0" smtClean="0">
                <a:solidFill>
                  <a:srgbClr val="FF0000"/>
                </a:solidFill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" name="Obrázek 4" descr="1_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0356" y="0"/>
            <a:ext cx="4913644" cy="6858000"/>
          </a:xfrm>
          <a:prstGeom prst="rect">
            <a:avLst/>
          </a:prstGeom>
        </p:spPr>
      </p:pic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6450" y="980728"/>
            <a:ext cx="91210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Přehled pozemního magnetometrického mapování – České středohoří</a:t>
            </a:r>
          </a:p>
          <a:p>
            <a:r>
              <a:rPr lang="de-DE" sz="2400" b="1" dirty="0" smtClean="0">
                <a:solidFill>
                  <a:schemeClr val="bg1">
                    <a:lumMod val="65000"/>
                  </a:schemeClr>
                </a:solidFill>
              </a:rPr>
              <a:t>Übersicht der</a:t>
            </a:r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2400" b="1" dirty="0" smtClean="0">
                <a:solidFill>
                  <a:schemeClr val="bg1">
                    <a:lumMod val="65000"/>
                  </a:schemeClr>
                </a:solidFill>
              </a:rPr>
              <a:t>geomagnetischen Oberflächenkartierung im Böhm.</a:t>
            </a:r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</a:rPr>
              <a:t>M.G.</a:t>
            </a:r>
            <a:endParaRPr lang="en-U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79512" y="2132856"/>
            <a:ext cx="14401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Změřeno </a:t>
            </a:r>
          </a:p>
          <a:p>
            <a:r>
              <a:rPr lang="cs-CZ" b="1" dirty="0">
                <a:solidFill>
                  <a:srgbClr val="FF0000"/>
                </a:solidFill>
              </a:rPr>
              <a:t>4</a:t>
            </a:r>
            <a:r>
              <a:rPr lang="cs-CZ" b="1" dirty="0" smtClean="0">
                <a:solidFill>
                  <a:srgbClr val="FF0000"/>
                </a:solidFill>
              </a:rPr>
              <a:t>600</a:t>
            </a:r>
            <a:r>
              <a:rPr lang="cs-CZ" dirty="0" smtClean="0">
                <a:solidFill>
                  <a:srgbClr val="FF0000"/>
                </a:solidFill>
              </a:rPr>
              <a:t> bodů </a:t>
            </a:r>
          </a:p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Gemessene Körper:</a:t>
            </a:r>
            <a:endParaRPr lang="cs-CZ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cs-CZ" b="1" dirty="0" smtClean="0">
                <a:solidFill>
                  <a:schemeClr val="bg1">
                    <a:lumMod val="65000"/>
                  </a:schemeClr>
                </a:solidFill>
              </a:rPr>
              <a:t>4600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</a:p>
          <a:p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smtClean="0">
                <a:solidFill>
                  <a:srgbClr val="FF0000"/>
                </a:solidFill>
              </a:rPr>
              <a:t>na profilech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o celkové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délce asi 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220 km</a:t>
            </a:r>
          </a:p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Länge der insgesamt </a:t>
            </a:r>
          </a:p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Gemessenen Kilometer: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cs-CZ" b="1" dirty="0" smtClean="0">
                <a:solidFill>
                  <a:schemeClr val="bg1">
                    <a:lumMod val="65000"/>
                  </a:schemeClr>
                </a:solidFill>
              </a:rPr>
              <a:t>220 km</a:t>
            </a:r>
            <a:endParaRPr lang="en-US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Obrázek 5" descr="Magnet-ID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781276"/>
            <a:ext cx="7180261" cy="5076724"/>
          </a:xfrm>
          <a:prstGeom prst="rect">
            <a:avLst/>
          </a:prstGeom>
        </p:spPr>
      </p:pic>
      <p:sp>
        <p:nvSpPr>
          <p:cNvPr id="7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704856" cy="365125"/>
          </a:xfrm>
        </p:spPr>
        <p:txBody>
          <a:bodyPr/>
          <a:lstStyle/>
          <a:p>
            <a:r>
              <a:rPr lang="de-DE" dirty="0" smtClean="0"/>
              <a:t>Grenzüberschreitende Zusammenarbeit zur Entwicklung des Eisenbahnverkehrs Sachsen – Tschechien (Antragsnummer: 100283037)</a:t>
            </a:r>
            <a:endParaRPr lang="cs-CZ" dirty="0"/>
          </a:p>
        </p:txBody>
      </p:sp>
      <p:pic>
        <p:nvPicPr>
          <p:cNvPr id="3" name="Obrázek 2" descr="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695660"/>
            <a:ext cx="7272808" cy="516234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0" y="980728"/>
            <a:ext cx="9067290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Detailní ověřování vulkanické struktury pod  Špičákem</a:t>
            </a:r>
          </a:p>
          <a:p>
            <a:r>
              <a:rPr lang="de-DE" sz="2300" b="1" dirty="0" smtClean="0">
                <a:solidFill>
                  <a:schemeClr val="bg1">
                    <a:lumMod val="65000"/>
                  </a:schemeClr>
                </a:solidFill>
              </a:rPr>
              <a:t>Detaillierte</a:t>
            </a:r>
            <a:r>
              <a:rPr lang="cs-CZ" sz="2300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2300" b="1" dirty="0" smtClean="0">
                <a:solidFill>
                  <a:schemeClr val="bg1">
                    <a:lumMod val="65000"/>
                  </a:schemeClr>
                </a:solidFill>
              </a:rPr>
              <a:t>Erkundung</a:t>
            </a:r>
            <a:r>
              <a:rPr lang="cs-CZ" sz="2300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2300" b="1" dirty="0" smtClean="0">
                <a:solidFill>
                  <a:schemeClr val="bg1">
                    <a:lumMod val="65000"/>
                  </a:schemeClr>
                </a:solidFill>
              </a:rPr>
              <a:t>der vulkanischen Strukturen unterhalb des</a:t>
            </a:r>
            <a:r>
              <a:rPr lang="cs-CZ" sz="2300" b="1" dirty="0" smtClean="0">
                <a:solidFill>
                  <a:schemeClr val="bg1">
                    <a:lumMod val="65000"/>
                  </a:schemeClr>
                </a:solidFill>
              </a:rPr>
              <a:t> Špičák</a:t>
            </a:r>
            <a:endParaRPr lang="en-US" sz="23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876256" y="2420888"/>
            <a:ext cx="64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ERT7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4283968" y="1916832"/>
            <a:ext cx="64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ERT8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rofily-ort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28800"/>
            <a:ext cx="9144000" cy="4717823"/>
          </a:xfrm>
          <a:prstGeom prst="rect">
            <a:avLst/>
          </a:prstGeom>
        </p:spPr>
      </p:pic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79512" y="1052736"/>
            <a:ext cx="497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Přehled lokalizací gravimetrických měření</a:t>
            </a:r>
          </a:p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Übersicht zur Lage der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bg1">
                    <a:lumMod val="65000"/>
                  </a:schemeClr>
                </a:solidFill>
              </a:rPr>
              <a:t>gravimetri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schen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Messungen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ChangeArrowheads="1"/>
          </p:cNvSpPr>
          <p:nvPr/>
        </p:nvSpPr>
        <p:spPr bwMode="auto">
          <a:xfrm>
            <a:off x="467544" y="980728"/>
            <a:ext cx="69164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 err="1"/>
              <a:t>Inženýrskogeologický</a:t>
            </a:r>
            <a:r>
              <a:rPr lang="cs-CZ" sz="3200" b="1" dirty="0"/>
              <a:t> </a:t>
            </a:r>
            <a:r>
              <a:rPr lang="cs-CZ" sz="3200" b="1" dirty="0" smtClean="0"/>
              <a:t>model   </a:t>
            </a:r>
            <a:r>
              <a:rPr lang="cs-CZ" sz="3200" b="1" dirty="0" smtClean="0">
                <a:solidFill>
                  <a:schemeClr val="bg1">
                    <a:lumMod val="75000"/>
                  </a:schemeClr>
                </a:solidFill>
              </a:rPr>
              <a:t>IG </a:t>
            </a:r>
            <a:r>
              <a:rPr lang="cs-CZ" sz="3200" b="1" dirty="0" err="1" smtClean="0">
                <a:solidFill>
                  <a:schemeClr val="bg1">
                    <a:lumMod val="75000"/>
                  </a:schemeClr>
                </a:solidFill>
              </a:rPr>
              <a:t>M</a:t>
            </a:r>
            <a:r>
              <a:rPr lang="cs-CZ" sz="3200" b="1" dirty="0" err="1" smtClean="0">
                <a:solidFill>
                  <a:schemeClr val="bg1">
                    <a:lumMod val="75000"/>
                  </a:schemeClr>
                </a:solidFill>
              </a:rPr>
              <a:t>odell</a:t>
            </a:r>
            <a:endParaRPr lang="cs-CZ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315" name="Picture 3" descr="fookes obr-NOV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736" y="1577231"/>
            <a:ext cx="6832600" cy="516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ovéPole 5"/>
          <p:cNvSpPr txBox="1">
            <a:spLocks noChangeArrowheads="1"/>
          </p:cNvSpPr>
          <p:nvPr/>
        </p:nvSpPr>
        <p:spPr bwMode="auto">
          <a:xfrm>
            <a:off x="6478587" y="6488113"/>
            <a:ext cx="26654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 dirty="0"/>
              <a:t>(F</a:t>
            </a:r>
            <a:r>
              <a:rPr lang="en-US" sz="1800" dirty="0"/>
              <a:t>o</a:t>
            </a:r>
            <a:r>
              <a:rPr lang="cs-CZ" sz="1800" dirty="0"/>
              <a:t>o</a:t>
            </a:r>
            <a:r>
              <a:rPr lang="en-US" sz="1800" dirty="0" err="1"/>
              <a:t>kes</a:t>
            </a:r>
            <a:r>
              <a:rPr lang="en-US" sz="1800" dirty="0"/>
              <a:t> et al 2000)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3-grav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48880"/>
            <a:ext cx="9003175" cy="3834921"/>
          </a:xfrm>
          <a:prstGeom prst="rect">
            <a:avLst/>
          </a:prstGeom>
        </p:spPr>
      </p:pic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528" y="1340768"/>
            <a:ext cx="5165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Předběžná interpretace gravimetrického profilu</a:t>
            </a:r>
          </a:p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Vorläufige Interpretation des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grafimetrischen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Profiles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t="5888" b="45039"/>
          <a:stretch>
            <a:fillRect/>
          </a:stretch>
        </p:blipFill>
        <p:spPr bwMode="auto">
          <a:xfrm>
            <a:off x="16737" y="1382713"/>
            <a:ext cx="9019759" cy="2766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 t="4770" b="44348"/>
          <a:stretch>
            <a:fillRect/>
          </a:stretch>
        </p:blipFill>
        <p:spPr bwMode="auto">
          <a:xfrm>
            <a:off x="1" y="4103002"/>
            <a:ext cx="7164288" cy="227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8316416" y="2924944"/>
            <a:ext cx="64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ERT7</a:t>
            </a:r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6372200" y="5661248"/>
            <a:ext cx="64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ERT8</a:t>
            </a:r>
            <a:endParaRPr lang="en-US" dirty="0"/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179512" y="1052736"/>
            <a:ext cx="669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Přehled ERT měření    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Übersicht über die geoelektrischen Messungen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SCN51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5904656" cy="4428492"/>
          </a:xfrm>
          <a:prstGeom prst="rect">
            <a:avLst/>
          </a:prstGeom>
        </p:spPr>
      </p:pic>
      <p:pic>
        <p:nvPicPr>
          <p:cNvPr id="4" name="Obrázek 3" descr="DSCN6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2132856"/>
            <a:ext cx="5593024" cy="4194768"/>
          </a:xfrm>
          <a:prstGeom prst="rect">
            <a:avLst/>
          </a:prstGeom>
        </p:spPr>
      </p:pic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704856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814350" cy="49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DSCN22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5408" y="1628800"/>
            <a:ext cx="518457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704856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  <p:pic>
        <p:nvPicPr>
          <p:cNvPr id="6" name="Obrázek 5" descr="Cereniste_geofyzi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2582"/>
            <a:ext cx="9144000" cy="3712602"/>
          </a:xfrm>
          <a:prstGeom prst="rect">
            <a:avLst/>
          </a:prstGeom>
        </p:spPr>
      </p:pic>
      <p:pic>
        <p:nvPicPr>
          <p:cNvPr id="5" name="Obrázek 18" descr="20181010_14312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536" y="4005064"/>
            <a:ext cx="3199178" cy="2399385"/>
          </a:xfrm>
          <a:prstGeom prst="rect">
            <a:avLst/>
          </a:prstGeom>
        </p:spPr>
      </p:pic>
      <p:pic>
        <p:nvPicPr>
          <p:cNvPr id="7" name="Obrázek 6" descr="Cereniste_obr_mapovan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3573016"/>
            <a:ext cx="4067944" cy="2876195"/>
          </a:xfrm>
          <a:prstGeom prst="rect">
            <a:avLst/>
          </a:prstGeom>
        </p:spPr>
      </p:pic>
      <p:sp>
        <p:nvSpPr>
          <p:cNvPr id="8" name="Elipsa 7"/>
          <p:cNvSpPr/>
          <p:nvPr/>
        </p:nvSpPr>
        <p:spPr>
          <a:xfrm>
            <a:off x="1475656" y="3356992"/>
            <a:ext cx="432048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Přímá spojovací čára 9"/>
          <p:cNvCxnSpPr/>
          <p:nvPr/>
        </p:nvCxnSpPr>
        <p:spPr>
          <a:xfrm flipH="1" flipV="1">
            <a:off x="6588224" y="3645024"/>
            <a:ext cx="1224136" cy="2808312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395536" y="1052736"/>
            <a:ext cx="698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Sesuv </a:t>
            </a:r>
            <a:r>
              <a:rPr lang="cs-CZ" dirty="0" err="1" smtClean="0"/>
              <a:t>Čeřeniště</a:t>
            </a:r>
            <a:r>
              <a:rPr lang="cs-CZ" dirty="0" smtClean="0"/>
              <a:t>     </a:t>
            </a:r>
            <a:r>
              <a:rPr lang="cs-CZ" dirty="0" err="1" smtClean="0">
                <a:solidFill>
                  <a:schemeClr val="bg1">
                    <a:lumMod val="65000"/>
                  </a:schemeClr>
                </a:solidFill>
              </a:rPr>
              <a:t>Erdrutsch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bg1">
                    <a:lumMod val="65000"/>
                  </a:schemeClr>
                </a:solidFill>
              </a:rPr>
              <a:t>Čeřeniště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cs-CZ" dirty="0" err="1" smtClean="0">
                <a:solidFill>
                  <a:schemeClr val="bg1">
                    <a:lumMod val="65000"/>
                  </a:schemeClr>
                </a:solidFill>
              </a:rPr>
              <a:t>deep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bg1">
                    <a:lumMod val="65000"/>
                  </a:schemeClr>
                </a:solidFill>
              </a:rPr>
              <a:t>seated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bg1">
                    <a:lumMod val="65000"/>
                  </a:schemeClr>
                </a:solidFill>
              </a:rPr>
              <a:t>slope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bg1">
                    <a:lumMod val="65000"/>
                  </a:schemeClr>
                </a:solidFill>
              </a:rPr>
              <a:t>deformation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)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704856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  <p:pic>
        <p:nvPicPr>
          <p:cNvPr id="3" name="Obrázek 2" descr="02412309d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674348"/>
            <a:ext cx="8136904" cy="518365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51520" y="980728"/>
            <a:ext cx="6528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Příklad terénní hydrogeologické dokumentace</a:t>
            </a:r>
          </a:p>
          <a:p>
            <a:r>
              <a:rPr lang="de-DE" sz="2400" b="1" dirty="0" smtClean="0">
                <a:solidFill>
                  <a:schemeClr val="bg1">
                    <a:lumMod val="65000"/>
                  </a:schemeClr>
                </a:solidFill>
              </a:rPr>
              <a:t>Beispiel für eine hydrogeologische Felderkundung</a:t>
            </a:r>
            <a:endParaRPr lang="en-US" sz="24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704856" cy="365125"/>
          </a:xfrm>
        </p:spPr>
        <p:txBody>
          <a:bodyPr/>
          <a:lstStyle/>
          <a:p>
            <a:r>
              <a:rPr lang="de-DE" dirty="0" smtClean="0"/>
              <a:t>Grenzüberschreitende Zusammenarbeit zur Entwicklung des Eisenbahnverkehrs Sachsen – Tschechien (Antragsnummer: 100283037)</a:t>
            </a:r>
            <a:endParaRPr lang="cs-CZ" dirty="0"/>
          </a:p>
        </p:txBody>
      </p:sp>
      <p:pic>
        <p:nvPicPr>
          <p:cNvPr id="3" name="Obrázek 2" descr="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023190"/>
            <a:ext cx="8244408" cy="583481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483768" y="836712"/>
            <a:ext cx="3637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http://www.geology.cz/app/dbhydro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02412309a.jpg"/>
          <p:cNvPicPr>
            <a:picLocks noChangeAspect="1"/>
          </p:cNvPicPr>
          <p:nvPr/>
        </p:nvPicPr>
        <p:blipFill>
          <a:blip r:embed="rId2" cstate="print"/>
          <a:srcRect b="38564"/>
          <a:stretch>
            <a:fillRect/>
          </a:stretch>
        </p:blipFill>
        <p:spPr>
          <a:xfrm>
            <a:off x="107504" y="1052736"/>
            <a:ext cx="5704255" cy="5112568"/>
          </a:xfrm>
          <a:prstGeom prst="rect">
            <a:avLst/>
          </a:prstGeom>
        </p:spPr>
      </p:pic>
      <p:pic>
        <p:nvPicPr>
          <p:cNvPr id="4" name="Obrázek 3" descr="02412309a.jpg"/>
          <p:cNvPicPr>
            <a:picLocks noChangeAspect="1"/>
          </p:cNvPicPr>
          <p:nvPr/>
        </p:nvPicPr>
        <p:blipFill>
          <a:blip r:embed="rId2" cstate="print"/>
          <a:srcRect t="61436" r="6813"/>
          <a:stretch>
            <a:fillRect/>
          </a:stretch>
        </p:blipFill>
        <p:spPr>
          <a:xfrm>
            <a:off x="2555776" y="2564904"/>
            <a:ext cx="6395210" cy="3861048"/>
          </a:xfrm>
          <a:prstGeom prst="rect">
            <a:avLst/>
          </a:prstGeom>
        </p:spPr>
      </p:pic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5148064" y="1124744"/>
            <a:ext cx="3637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http://www.geology.cz/app/dbhydro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704856" cy="365125"/>
          </a:xfrm>
        </p:spPr>
        <p:txBody>
          <a:bodyPr/>
          <a:lstStyle/>
          <a:p>
            <a:r>
              <a:rPr lang="de-DE" dirty="0" smtClean="0"/>
              <a:t>Grenzüberschreitende Zusammenarbeit zur Entwicklung des Eisenbahnverkehrs Sachsen – Tschechien (Antragsnummer: 100283037)</a:t>
            </a:r>
            <a:endParaRPr lang="cs-CZ" dirty="0"/>
          </a:p>
        </p:txBody>
      </p:sp>
      <p:pic>
        <p:nvPicPr>
          <p:cNvPr id="3" name="Obrázek 2" descr="VRTPRD izohypsy 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49135" cy="6858000"/>
          </a:xfrm>
          <a:prstGeom prst="rect">
            <a:avLst/>
          </a:prstGeom>
        </p:spPr>
      </p:pic>
      <p:pic>
        <p:nvPicPr>
          <p:cNvPr id="4" name="Obrázek 3" descr="VRTPRD izohypsy 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4865" y="0"/>
            <a:ext cx="4849135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67544" y="6381328"/>
            <a:ext cx="2441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Izolinie </a:t>
            </a:r>
            <a:r>
              <a:rPr lang="cs-CZ" dirty="0" err="1" smtClean="0"/>
              <a:t>hl.p.v</a:t>
            </a:r>
            <a:r>
              <a:rPr lang="cs-CZ" dirty="0" smtClean="0"/>
              <a:t>. kolektor C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5796136" y="6381328"/>
            <a:ext cx="2460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Izolinie </a:t>
            </a:r>
            <a:r>
              <a:rPr lang="cs-CZ" dirty="0" err="1" smtClean="0"/>
              <a:t>hl.p.v</a:t>
            </a:r>
            <a:r>
              <a:rPr lang="cs-CZ" dirty="0" smtClean="0"/>
              <a:t>. kolektor 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7504" y="2492896"/>
            <a:ext cx="886704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dirty="0" smtClean="0"/>
              <a:t>IV. Orientační porovnání zvažovaných variant</a:t>
            </a:r>
          </a:p>
          <a:p>
            <a:pPr algn="ctr"/>
            <a:r>
              <a:rPr lang="cs-CZ" sz="3200" dirty="0" smtClean="0"/>
              <a:t>Tunel České středohoří</a:t>
            </a:r>
          </a:p>
          <a:p>
            <a:pPr algn="ctr"/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</a:rPr>
              <a:t>IV. 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Orientierender Vergleich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der zu betrachtenden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de-DE" sz="32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Tunnelvarianten durch das Böhmische Mittelgebirge</a:t>
            </a:r>
            <a:endParaRPr lang="en-US" sz="3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123728" y="2844225"/>
            <a:ext cx="5112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AutoNum type="romanUcPeriod"/>
            </a:pPr>
            <a:r>
              <a:rPr lang="cs-CZ" sz="3200" dirty="0" smtClean="0"/>
              <a:t>Hodnocení archivních dat</a:t>
            </a:r>
          </a:p>
          <a:p>
            <a:pPr marL="571500" indent="-571500" algn="ctr"/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</a:rPr>
              <a:t>I. 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Archivdatenrecherche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ituace_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79263" y="-647915"/>
            <a:ext cx="4985475" cy="878497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635896" y="3501008"/>
            <a:ext cx="4844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dirty="0" smtClean="0"/>
              <a:t>x</a:t>
            </a:r>
            <a:endParaRPr lang="en-US" sz="5400" dirty="0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179512" y="1196752"/>
          <a:ext cx="8784976" cy="5047488"/>
        </p:xfrm>
        <a:graphic>
          <a:graphicData uri="http://schemas.openxmlformats.org/drawingml/2006/table">
            <a:tbl>
              <a:tblPr/>
              <a:tblGrid>
                <a:gridCol w="360040"/>
                <a:gridCol w="2645644"/>
                <a:gridCol w="3023245"/>
                <a:gridCol w="2756047"/>
              </a:tblGrid>
              <a:tr h="48245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</a:p>
                  </a:txBody>
                  <a:tcPr marL="47043" marR="47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Převážná část tunelu probíhá v litologicky homogenním celku. Až po úroveň vrchu Vrchovina (676,5 m </a:t>
                      </a:r>
                      <a:r>
                        <a:rPr lang="cs-CZ" sz="1600" dirty="0" err="1">
                          <a:latin typeface="Calibri"/>
                          <a:ea typeface="Calibri"/>
                          <a:cs typeface="Times New Roman"/>
                        </a:rPr>
                        <a:t>n.m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.) v zakleslé kře, by tunel byl ražen v nejvyšší úrovni křídy, nebo v nejspodnější úrovni vulkanické sekvence. Od </a:t>
                      </a:r>
                      <a:r>
                        <a:rPr lang="cs-CZ" sz="1600" dirty="0" smtClean="0">
                          <a:latin typeface="Calibri"/>
                          <a:ea typeface="Calibri"/>
                          <a:cs typeface="Times New Roman"/>
                        </a:rPr>
                        <a:t>vrchu 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Vrchovina k jižnímu portálu by již ražba tunelu probíhala </a:t>
                      </a:r>
                      <a:r>
                        <a:rPr lang="cs-CZ" sz="1600" dirty="0" smtClean="0">
                          <a:latin typeface="Calibri"/>
                          <a:ea typeface="Calibri"/>
                          <a:cs typeface="Times New Roman"/>
                        </a:rPr>
                        <a:t>v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 křídových </a:t>
                      </a:r>
                      <a:r>
                        <a:rPr lang="cs-CZ" sz="1600" dirty="0" smtClean="0">
                          <a:latin typeface="Calibri"/>
                          <a:ea typeface="Calibri"/>
                          <a:cs typeface="Times New Roman"/>
                        </a:rPr>
                        <a:t>sedimentech.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Významné přívodní dráhy je možné předpokládat pouze v prostoru Nová Ves – Vysoký Ostrý.</a:t>
                      </a:r>
                    </a:p>
                  </a:txBody>
                  <a:tcPr marL="47043" marR="47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U jižní (</a:t>
                      </a:r>
                      <a:r>
                        <a:rPr lang="cs-CZ" sz="1600" dirty="0" err="1">
                          <a:latin typeface="Calibri"/>
                          <a:ea typeface="Calibri"/>
                          <a:cs typeface="Times New Roman"/>
                        </a:rPr>
                        <a:t>Litomeřické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) portálové části dokumentované sesuvy (v okolí vrchu </a:t>
                      </a:r>
                      <a:r>
                        <a:rPr lang="cs-CZ" sz="1600" dirty="0" err="1">
                          <a:latin typeface="Calibri"/>
                          <a:ea typeface="Calibri"/>
                          <a:cs typeface="Times New Roman"/>
                        </a:rPr>
                        <a:t>Křemín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), které je nutno ověřit a prozkoumat jejich skutečné rozsahy a rizikovost.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V centrální části trasy v. vrchu </a:t>
                      </a:r>
                      <a:r>
                        <a:rPr lang="cs-CZ" sz="1600" dirty="0" err="1">
                          <a:latin typeface="Calibri"/>
                          <a:ea typeface="Calibri"/>
                          <a:cs typeface="Times New Roman"/>
                        </a:rPr>
                        <a:t>Matrý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 dokumentováno významné regionální sesuvné území </a:t>
                      </a:r>
                      <a:r>
                        <a:rPr lang="cs-CZ" sz="1600" dirty="0" err="1">
                          <a:latin typeface="Calibri"/>
                          <a:ea typeface="Calibri"/>
                          <a:cs typeface="Times New Roman"/>
                        </a:rPr>
                        <a:t>Čeřeniště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 s hloubkou smykové plochy až 70 m. Nutnost ověřit, zda smykové plochy nejsou založeny na tektonice, která by mohla negativně ovlivňovat stavbu. 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Jižní portálová část zasahuje do chráněného území geotermální energie Litoměřice </a:t>
                      </a:r>
                      <a:r>
                        <a:rPr lang="cs-CZ" sz="1600" dirty="0" smtClean="0">
                          <a:latin typeface="Calibri"/>
                          <a:ea typeface="Calibri"/>
                          <a:cs typeface="Times New Roman"/>
                        </a:rPr>
                        <a:t>I.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043" marR="47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Mezi Litoměřicemi a Ústím/L jsou relativně složité hydrogeologické podmínky – málo zpevněné pískovce kolektoru D, vulkanity, tufy, jílovce, slínovce, tektonika.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 dirty="0" smtClean="0">
                          <a:latin typeface="Calibri"/>
                          <a:ea typeface="Calibri"/>
                          <a:cs typeface="Times New Roman"/>
                        </a:rPr>
                        <a:t>V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 pískovcích kolektoru D, kde lze očekávat zvýšené přítoky vody (báze kolektoru D klesá k S z 350 m </a:t>
                      </a:r>
                      <a:r>
                        <a:rPr lang="cs-CZ" sz="1600" dirty="0" err="1">
                          <a:latin typeface="Calibri"/>
                          <a:ea typeface="Calibri"/>
                          <a:cs typeface="Times New Roman"/>
                        </a:rPr>
                        <a:t>n.m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. od Litoměřického zlomu, po 150 m </a:t>
                      </a:r>
                      <a:r>
                        <a:rPr lang="cs-CZ" sz="1600" dirty="0" err="1">
                          <a:latin typeface="Calibri"/>
                          <a:ea typeface="Calibri"/>
                          <a:cs typeface="Times New Roman"/>
                        </a:rPr>
                        <a:t>n.m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. u Ústí/L).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V území je velké množství malých mělkých vodních </a:t>
                      </a:r>
                      <a:r>
                        <a:rPr lang="cs-CZ" sz="1600" dirty="0" smtClean="0">
                          <a:latin typeface="Calibri"/>
                          <a:ea typeface="Calibri"/>
                          <a:cs typeface="Times New Roman"/>
                        </a:rPr>
                        <a:t>zdrojů.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043" marR="47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179512" y="1196752"/>
          <a:ext cx="8784976" cy="4824536"/>
        </p:xfrm>
        <a:graphic>
          <a:graphicData uri="http://schemas.openxmlformats.org/drawingml/2006/table">
            <a:tbl>
              <a:tblPr/>
              <a:tblGrid>
                <a:gridCol w="360040"/>
                <a:gridCol w="2645644"/>
                <a:gridCol w="3023245"/>
                <a:gridCol w="2756047"/>
              </a:tblGrid>
              <a:tr h="48245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</a:p>
                  </a:txBody>
                  <a:tcPr marL="47043" marR="47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Der Großteil des Tunnels findet in einem lithologisch homogenen Ganzen statt. Bis zum Niveau des </a:t>
                      </a:r>
                      <a:r>
                        <a:rPr lang="de-DE" sz="14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Vrchovina</a:t>
                      </a: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-Hügels (676,5 m über dem Meeresspiegel) im überlasteten Busch würde der Tunnel auf dem höchsten Niveau der Kreide oder auf dem untersten Niveau der vulkanischen Sequenz abgebaut werden. Von der Spitze von </a:t>
                      </a:r>
                      <a:r>
                        <a:rPr lang="de-DE" sz="14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Vrchovina</a:t>
                      </a: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 bis zum Südportal würde die Tunnelgrabung in Kreide-Sedimenten durchgeführt werden.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Nur im Gebiet </a:t>
                      </a:r>
                      <a:r>
                        <a:rPr lang="de-DE" sz="14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Nová</a:t>
                      </a: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Ves</a:t>
                      </a: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 - </a:t>
                      </a:r>
                      <a:r>
                        <a:rPr lang="de-DE" sz="14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Vysoký</a:t>
                      </a: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Ostrý</a:t>
                      </a: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 können signifikante Buchten vermutet werden.</a:t>
                      </a:r>
                      <a:endParaRPr lang="cs-CZ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Am südlichen (</a:t>
                      </a:r>
                      <a:r>
                        <a:rPr lang="de-DE" sz="14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Litoměřice</a:t>
                      </a: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) Portal eines dokumentierten Erdrutsches (in der Nähe des </a:t>
                      </a:r>
                      <a:r>
                        <a:rPr lang="de-DE" sz="14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Křemín</a:t>
                      </a: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-Berges) ist es notwendig, ihre tatsächlichen Reichweiten und Risiken zu überprüfen und zu erforschen.</a:t>
                      </a:r>
                      <a:b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</a:b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Im zentralen Teil der Route in der </a:t>
                      </a:r>
                      <a:r>
                        <a:rPr lang="de-DE" sz="14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Matr</a:t>
                      </a: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. Hügel wurde ein bedeutendes regionales weitläufiges Gebiet von </a:t>
                      </a:r>
                      <a:r>
                        <a:rPr lang="de-DE" sz="14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Čeřeniště</a:t>
                      </a: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mit einer Tiefe der Scherfläche von bis zu 70 m dokumentiert Es ist notwendig zu überprüfen, dass Scherflächen nicht auf Tektonik basieren, die die Konstruktion negativ beeinflussen könnte.</a:t>
                      </a:r>
                      <a:b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</a:b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Der südliche Portalteil erreicht das Schutzgebiet der geothermischen Energie </a:t>
                      </a:r>
                      <a:r>
                        <a:rPr lang="de-DE" sz="14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Litoměřice</a:t>
                      </a: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I.</a:t>
                      </a:r>
                      <a:endParaRPr lang="cs-CZ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043" marR="47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Zwischen </a:t>
                      </a:r>
                      <a:r>
                        <a:rPr lang="de-DE" sz="14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Litoměřice</a:t>
                      </a: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und </a:t>
                      </a:r>
                      <a:r>
                        <a:rPr lang="de-DE" sz="14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Ústí</a:t>
                      </a: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/ L gibt es relativ komplizierte hydrogeologische Bedingungen - den kleinen gepflasterten Sandstein des Sammlers D, Vulkane, Tuffstein, </a:t>
                      </a:r>
                      <a:r>
                        <a:rPr lang="de-DE" sz="14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Tonstein</a:t>
                      </a: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, Mergel und Tektonik.</a:t>
                      </a:r>
                      <a:b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</a:b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In den Sandsteinen des Sammlers D, wo erhöhte Wasserzuflüsse zu erwarten sind (Kollektorboden D fällt ab 350 m von </a:t>
                      </a:r>
                      <a:r>
                        <a:rPr lang="de-DE" sz="14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Litoměřice</a:t>
                      </a: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ab, S 150 m bei </a:t>
                      </a:r>
                      <a:r>
                        <a:rPr lang="de-DE" sz="14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Ústí</a:t>
                      </a: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/ L).</a:t>
                      </a:r>
                      <a:b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</a:br>
                      <a:r>
                        <a:rPr lang="de-DE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Es gibt viele kleine Flachwasserressourcen in der Gegend.</a:t>
                      </a:r>
                      <a:endParaRPr lang="cs-CZ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043" marR="47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ituace_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79263" y="-647915"/>
            <a:ext cx="4985475" cy="878497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635896" y="3501008"/>
            <a:ext cx="4844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dirty="0" smtClean="0"/>
              <a:t>x</a:t>
            </a:r>
            <a:endParaRPr lang="en-US" sz="5400" dirty="0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251519" y="1196752"/>
          <a:ext cx="8568952" cy="5112568"/>
        </p:xfrm>
        <a:graphic>
          <a:graphicData uri="http://schemas.openxmlformats.org/drawingml/2006/table">
            <a:tbl>
              <a:tblPr/>
              <a:tblGrid>
                <a:gridCol w="360041"/>
                <a:gridCol w="2571733"/>
                <a:gridCol w="2948903"/>
                <a:gridCol w="2688275"/>
              </a:tblGrid>
              <a:tr h="51125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F2</a:t>
                      </a:r>
                    </a:p>
                  </a:txBody>
                  <a:tcPr marL="47043" marR="47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Trasa sleduje průběh dálnice D8, pro jejíž tunelovou variantu již byl připraven hrubý geologický řez.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Vyjma tektonické hrásti mezi Bílým Újezdem a Bílinkou (VRT bude budována v nižší n.m. výšce než dálnice), se jedná o homogenní prostředí. Severní část ve vulkanických horninách, jižní převážně v křídových sedimentech.</a:t>
                      </a:r>
                    </a:p>
                  </a:txBody>
                  <a:tcPr marL="47043" marR="47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Střední část probíhá v blízkosti těženého ložiska </a:t>
                      </a:r>
                      <a:r>
                        <a:rPr lang="cs-CZ" sz="1600" dirty="0" err="1">
                          <a:latin typeface="Calibri"/>
                          <a:ea typeface="Calibri"/>
                          <a:cs typeface="Times New Roman"/>
                        </a:rPr>
                        <a:t>Dobkovičky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 (70336), ve kterém probíhá těžba drceného kameniva zahrnující clonové odstřely.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V severní portálové části dokumentován sesuv 200x100 m (registrační záznam č. 851) se zaznamenanými pohyby v roce 1957 a v bývalém lomu dokumentováno aktivní skalní řícení (02-41-11 č. 6). Nutno ověřit!</a:t>
                      </a:r>
                    </a:p>
                  </a:txBody>
                  <a:tcPr marL="47043" marR="47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 dirty="0" smtClean="0">
                          <a:latin typeface="Calibri"/>
                          <a:ea typeface="Calibri"/>
                          <a:cs typeface="Times New Roman"/>
                        </a:rPr>
                        <a:t>Celkově 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jednodušší podmínky – převážně izolátory (jílovce, slínovce, vulkanity). Nutné zpřesnit průběh tektonických poruch.</a:t>
                      </a:r>
                    </a:p>
                  </a:txBody>
                  <a:tcPr marL="47043" marR="47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251519" y="1196752"/>
          <a:ext cx="8568952" cy="5112568"/>
        </p:xfrm>
        <a:graphic>
          <a:graphicData uri="http://schemas.openxmlformats.org/drawingml/2006/table">
            <a:tbl>
              <a:tblPr/>
              <a:tblGrid>
                <a:gridCol w="360041"/>
                <a:gridCol w="2571733"/>
                <a:gridCol w="2948903"/>
                <a:gridCol w="2688275"/>
              </a:tblGrid>
              <a:tr h="51125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F2</a:t>
                      </a:r>
                    </a:p>
                  </a:txBody>
                  <a:tcPr marL="47043" marR="47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Die Route folgt dem Verlauf der Autobahn D8, für die bereits ein geologischer Abschnitt für die Tunnelvariante vorbereitet wurde.</a:t>
                      </a:r>
                      <a:b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</a:b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Ohne das tektonische Spiel zwischen </a:t>
                      </a:r>
                      <a:r>
                        <a:rPr lang="de-DE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Bílý</a:t>
                      </a: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Újezd</a:t>
                      </a: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und </a:t>
                      </a:r>
                      <a:r>
                        <a:rPr lang="de-DE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Bílinka</a:t>
                      </a: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(die VRT wird in einer niedrigeren Höhe als die Autobahn gebaut werden), ist es eine homogene Umgebung. Der nördliche Teil des vulkanischen Gesteins, südlich meist Kreide Sedimente.</a:t>
                      </a:r>
                      <a:endParaRPr lang="cs-CZ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043" marR="47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Der zentrale Teil befindet sich in der Nähe der abgebauten Lagerstätte </a:t>
                      </a:r>
                      <a:r>
                        <a:rPr lang="de-DE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Dobkovičky</a:t>
                      </a: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(70336), wo der Abbau von zerkleinertem Gestein stattfindet, einschließlich Sprengungen.</a:t>
                      </a:r>
                      <a:b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</a:b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Im nördlichen Portalteil wurde 1957 eine 200x100m (Rekordzahl 851) mit aufgezeichneten Bewegungen aufgenommen und im ehemaligen Steinbruch aktives Schaukeln dokumentiert (02-41-11 Nr. 6). Muss überprüft werden!</a:t>
                      </a:r>
                    </a:p>
                    <a:p>
                      <a:pPr rtl="0"/>
                      <a:r>
                        <a:rPr lang="de-DE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Navrhněte</a:t>
                      </a: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cs-CZ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043" marR="47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Allgemein einfachere Bedingungen - vorwiegend Isolatoren (</a:t>
                      </a:r>
                      <a:r>
                        <a:rPr lang="de-DE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Tonstein</a:t>
                      </a: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, Mergel, Vulkangestein). Es ist notwendig, den Verlauf der tektonischen Störungen zu verfeinern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cs-CZ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043" marR="47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ituace_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79263" y="-647915"/>
            <a:ext cx="4985475" cy="878497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635896" y="3501008"/>
            <a:ext cx="4844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dirty="0" smtClean="0"/>
              <a:t>x</a:t>
            </a:r>
            <a:endParaRPr lang="en-US" sz="5400" dirty="0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251521" y="1124744"/>
          <a:ext cx="8712968" cy="5040560"/>
        </p:xfrm>
        <a:graphic>
          <a:graphicData uri="http://schemas.openxmlformats.org/drawingml/2006/table">
            <a:tbl>
              <a:tblPr/>
              <a:tblGrid>
                <a:gridCol w="740585"/>
                <a:gridCol w="1074617"/>
                <a:gridCol w="6897766"/>
              </a:tblGrid>
              <a:tr h="50405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latin typeface="Calibri"/>
                          <a:ea typeface="Calibri"/>
                          <a:cs typeface="Times New Roman"/>
                        </a:rPr>
                        <a:t>nepravděpodobná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043" marR="47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latin typeface="Calibri"/>
                          <a:ea typeface="Calibri"/>
                          <a:cs typeface="Times New Roman"/>
                        </a:rPr>
                        <a:t>Nemá</a:t>
                      </a:r>
                      <a:r>
                        <a:rPr lang="cs-CZ" sz="1600" baseline="0" dirty="0" smtClean="0">
                          <a:latin typeface="Calibri"/>
                          <a:ea typeface="Calibri"/>
                          <a:cs typeface="Times New Roman"/>
                        </a:rPr>
                        <a:t> pozitiva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043" marR="47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Od severního portálu (</a:t>
                      </a:r>
                      <a:r>
                        <a:rPr lang="cs-CZ" sz="1600" dirty="0" err="1">
                          <a:latin typeface="Calibri"/>
                          <a:ea typeface="Calibri"/>
                          <a:cs typeface="Times New Roman"/>
                        </a:rPr>
                        <a:t>Modlany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?) až na úroveň </a:t>
                      </a:r>
                      <a:r>
                        <a:rPr lang="cs-CZ" sz="1600" dirty="0" err="1">
                          <a:latin typeface="Calibri"/>
                          <a:ea typeface="Calibri"/>
                          <a:cs typeface="Times New Roman"/>
                        </a:rPr>
                        <a:t>Nechvalic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 a </a:t>
                      </a:r>
                      <a:r>
                        <a:rPr lang="cs-CZ" sz="1600" dirty="0" err="1">
                          <a:latin typeface="Calibri"/>
                          <a:ea typeface="Calibri"/>
                          <a:cs typeface="Times New Roman"/>
                        </a:rPr>
                        <a:t>Sezemic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 prochází trasa miocenními sedimenty s uhelnou slojí. Tento horninový sled je v celé oblasti výrazně postižen starými důlními díly.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Výskyty </a:t>
                      </a:r>
                      <a:r>
                        <a:rPr lang="cs-CZ" sz="1600" dirty="0" err="1">
                          <a:latin typeface="Calibri"/>
                          <a:ea typeface="Calibri"/>
                          <a:cs typeface="Times New Roman"/>
                        </a:rPr>
                        <a:t>porcelanitů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 v oblasti </a:t>
                      </a:r>
                      <a:r>
                        <a:rPr lang="cs-CZ" sz="1600" dirty="0" err="1">
                          <a:latin typeface="Calibri"/>
                          <a:ea typeface="Calibri"/>
                          <a:cs typeface="Times New Roman"/>
                        </a:rPr>
                        <a:t>Nechvalic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 a </a:t>
                      </a:r>
                      <a:r>
                        <a:rPr lang="cs-CZ" sz="1600" dirty="0" err="1">
                          <a:latin typeface="Calibri"/>
                          <a:ea typeface="Calibri"/>
                          <a:cs typeface="Times New Roman"/>
                        </a:rPr>
                        <a:t>Sezemic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 souvisí s vyhořelými uhelnými slojemi. V této zóně proto můžeme vedle starých důlních děl předpokládat i nestabilní prostory a dutiny po vyhořelých slojích.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V úseku </a:t>
                      </a:r>
                      <a:r>
                        <a:rPr lang="cs-CZ" sz="1600" dirty="0" err="1">
                          <a:latin typeface="Calibri"/>
                          <a:ea typeface="Calibri"/>
                          <a:cs typeface="Times New Roman"/>
                        </a:rPr>
                        <a:t>Sezemice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 až </a:t>
                      </a:r>
                      <a:r>
                        <a:rPr lang="cs-CZ" sz="1600" dirty="0" err="1">
                          <a:latin typeface="Calibri"/>
                          <a:ea typeface="Calibri"/>
                          <a:cs typeface="Times New Roman"/>
                        </a:rPr>
                        <a:t>Bořislav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 prochází trať tektonickou krou s vulkanickými horninami, které však byly zakleslé pod úroveň miocenního jezera a jsou velmi intenzivně alterované.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Do zdravých vulkanických hornin se trasa dostává teprve na úrovni </a:t>
                      </a:r>
                      <a:r>
                        <a:rPr lang="cs-CZ" sz="1600" dirty="0" err="1">
                          <a:latin typeface="Calibri"/>
                          <a:ea typeface="Calibri"/>
                          <a:cs typeface="Times New Roman"/>
                        </a:rPr>
                        <a:t>Bořislavi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, čedičové výlevy jsou zde však proniknuty četnými tělesy znělců. V prostoru Milešovka – </a:t>
                      </a:r>
                      <a:r>
                        <a:rPr lang="cs-CZ" sz="1600" dirty="0" err="1">
                          <a:latin typeface="Calibri"/>
                          <a:ea typeface="Calibri"/>
                          <a:cs typeface="Times New Roman"/>
                        </a:rPr>
                        <a:t>Kletečná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 je možné očekávat velmi heterogenní prostředí.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V úseku Bílý Újezd – Březno protíná plánovaná trasa tektonickou </a:t>
                      </a:r>
                      <a:r>
                        <a:rPr lang="cs-CZ" sz="1600" dirty="0" err="1">
                          <a:latin typeface="Calibri"/>
                          <a:ea typeface="Calibri"/>
                          <a:cs typeface="Times New Roman"/>
                        </a:rPr>
                        <a:t>hrásť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 s vyzdviženými staršími horninami (starší křídové usazeniny, krystalinikum)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U </a:t>
                      </a:r>
                      <a:r>
                        <a:rPr lang="cs-CZ" sz="1600" dirty="0" err="1">
                          <a:latin typeface="Calibri"/>
                          <a:ea typeface="Calibri"/>
                          <a:cs typeface="Times New Roman"/>
                        </a:rPr>
                        <a:t>Malhostic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, kde trasa přechází Bílinu, je v blízkosti severního portálu starý sesuv č. 20.</a:t>
                      </a:r>
                    </a:p>
                  </a:txBody>
                  <a:tcPr marL="47043" marR="47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251521" y="1124744"/>
          <a:ext cx="8712968" cy="5047488"/>
        </p:xfrm>
        <a:graphic>
          <a:graphicData uri="http://schemas.openxmlformats.org/drawingml/2006/table">
            <a:tbl>
              <a:tblPr/>
              <a:tblGrid>
                <a:gridCol w="648071"/>
                <a:gridCol w="1080120"/>
                <a:gridCol w="6984777"/>
              </a:tblGrid>
              <a:tr h="50405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unwahrscheinlich</a:t>
                      </a:r>
                      <a:endParaRPr lang="cs-CZ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043" marR="47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Keine</a:t>
                      </a:r>
                      <a:r>
                        <a:rPr lang="cs-CZ" sz="16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600" baseline="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possitiven</a:t>
                      </a:r>
                      <a:endParaRPr lang="cs-CZ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043" marR="47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Vom nördlichen Portal (</a:t>
                      </a:r>
                      <a:r>
                        <a:rPr lang="de-DE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Modlany</a:t>
                      </a: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?) Bis zur Ebene von </a:t>
                      </a:r>
                      <a:r>
                        <a:rPr lang="de-DE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Nechvalic</a:t>
                      </a: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und </a:t>
                      </a:r>
                      <a:r>
                        <a:rPr lang="de-DE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Sezemic</a:t>
                      </a: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führt der Weg durch miozäne Sedimente mit Kohleflözen. Diese Gesteinsfolge wird durch alte Minen in der gesamten Region stark beeinträchtigt.</a:t>
                      </a:r>
                      <a:b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</a:b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Das Vorkommen von Porzellan in den </a:t>
                      </a:r>
                      <a:r>
                        <a:rPr lang="de-DE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nechvalischen</a:t>
                      </a: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und </a:t>
                      </a:r>
                      <a:r>
                        <a:rPr lang="de-DE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sezemischen</a:t>
                      </a: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Gebieten ist mit abgebrannten Kohlevorkommen verbunden. Daher können wir in diesem Gebiet neben den alten Abbauarbeiten auch instabile Räume und Hohlräume nach Brandstellen annehmen.</a:t>
                      </a:r>
                      <a:b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</a:b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Im Abschnitt verläuft </a:t>
                      </a:r>
                      <a:r>
                        <a:rPr lang="de-DE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Sezemice</a:t>
                      </a: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Bořislav</a:t>
                      </a: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durch tektonische Linie Ringe mit Vulkangestein, das jedoch unter dem Niveau des Haken miozäner Seen waren und weitgehend verändert werden.</a:t>
                      </a:r>
                      <a:b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</a:b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In den gesunden vulkanischen Felsen wird die Route nur auf der Ebene von </a:t>
                      </a:r>
                      <a:r>
                        <a:rPr lang="de-DE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Bořislav</a:t>
                      </a: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erreicht, aber die basalen Quellen werden von zahlreichen Körpern von Geräuschen durchdrungen. Im </a:t>
                      </a:r>
                      <a:r>
                        <a:rPr lang="de-DE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Milešovka</a:t>
                      </a: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- </a:t>
                      </a:r>
                      <a:r>
                        <a:rPr lang="de-DE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Kletečná</a:t>
                      </a: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Gebiet erwartet Sie eine sehr heterogene Umgebung.</a:t>
                      </a:r>
                      <a:b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</a:b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In Abschnitt Weiß </a:t>
                      </a:r>
                      <a:r>
                        <a:rPr lang="de-DE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Újezd</a:t>
                      </a: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​​- geplant </a:t>
                      </a:r>
                      <a:r>
                        <a:rPr lang="de-DE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Brezno</a:t>
                      </a: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Schnitte Route tektonische HRAST mit </a:t>
                      </a:r>
                      <a:r>
                        <a:rPr lang="de-DE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vyzdviženými</a:t>
                      </a: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älteren Gesteinen (ältere Kreidesedimente, kristallin)</a:t>
                      </a:r>
                      <a:b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</a:b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In </a:t>
                      </a:r>
                      <a:r>
                        <a:rPr lang="de-DE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Malhostic</a:t>
                      </a: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, wo die Route durch </a:t>
                      </a:r>
                      <a:r>
                        <a:rPr lang="de-DE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Bílina</a:t>
                      </a:r>
                      <a:r>
                        <a:rPr lang="de-DE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führt, befindet sich in der Nähe des Nordportals ein alter Schlamm Nr. 20.</a:t>
                      </a:r>
                      <a:endParaRPr lang="cs-CZ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043" marR="47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55576" y="1340768"/>
            <a:ext cx="4424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Výhled prací na rok 2019</a:t>
            </a:r>
          </a:p>
          <a:p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</a:rPr>
              <a:t>Ausblick auf die Arbeiten für 2019</a:t>
            </a:r>
            <a:endParaRPr lang="en-U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51520" y="2276872"/>
            <a:ext cx="85689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03/2019 – dokončení 3D geologického modelu Krušnohorské části</a:t>
            </a:r>
          </a:p>
          <a:p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</a:rPr>
              <a:t>03/2019 - Fertigstellung des geologischen 3D-Modells des </a:t>
            </a:r>
            <a:r>
              <a:rPr lang="de-DE" sz="2400" dirty="0" err="1" smtClean="0">
                <a:solidFill>
                  <a:schemeClr val="bg1">
                    <a:lumMod val="65000"/>
                  </a:schemeClr>
                </a:solidFill>
              </a:rPr>
              <a:t>Krušn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é hory </a:t>
            </a:r>
            <a:r>
              <a:rPr lang="cs-CZ" sz="2400" dirty="0" err="1" smtClean="0">
                <a:solidFill>
                  <a:schemeClr val="bg1">
                    <a:lumMod val="65000"/>
                  </a:schemeClr>
                </a:solidFill>
              </a:rPr>
              <a:t>Mts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cs-CZ" sz="2400" dirty="0" smtClean="0"/>
              <a:t>06/2019 – dokončení 3D geologického modelu Českého středohoří</a:t>
            </a:r>
          </a:p>
          <a:p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</a:rPr>
              <a:t>06/2019 - Fertigstellung des 3D-geologischen Modells des 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České středohoří </a:t>
            </a:r>
            <a:r>
              <a:rPr lang="cs-CZ" sz="2400" dirty="0" err="1" smtClean="0">
                <a:solidFill>
                  <a:schemeClr val="bg1">
                    <a:lumMod val="65000"/>
                  </a:schemeClr>
                </a:solidFill>
              </a:rPr>
              <a:t>Mts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cs-CZ" sz="2400" dirty="0" smtClean="0"/>
              <a:t>11/2019 – Koncepční inženýrskogeologický model, včetně vyčlenění rizik</a:t>
            </a:r>
          </a:p>
          <a:p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</a:rPr>
              <a:t>11/2019 - des Konzeptuellen </a:t>
            </a: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</a:rPr>
              <a:t>Ingenieur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geologie </a:t>
            </a: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</a:rPr>
              <a:t>Modell , inklusive </a:t>
            </a:r>
            <a:r>
              <a:rPr lang="de-DE" sz="2400" dirty="0" err="1" smtClean="0">
                <a:solidFill>
                  <a:schemeClr val="bg1">
                    <a:lumMod val="65000"/>
                  </a:schemeClr>
                </a:solidFill>
              </a:rPr>
              <a:t>Risik</a:t>
            </a:r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</a:rPr>
              <a:t> Eliminierung</a:t>
            </a:r>
            <a:endParaRPr lang="cs-CZ" sz="24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6519190" cy="460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14"/>
          <p:cNvSpPr>
            <a:spLocks noChangeArrowheads="1"/>
          </p:cNvSpPr>
          <p:nvPr/>
        </p:nvSpPr>
        <p:spPr bwMode="auto">
          <a:xfrm>
            <a:off x="6473108" y="1745449"/>
            <a:ext cx="618155" cy="493521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342900" indent="-342900"/>
            <a:endParaRPr lang="cs-CZ" altLang="cs-CZ"/>
          </a:p>
        </p:txBody>
      </p:sp>
      <p:sp>
        <p:nvSpPr>
          <p:cNvPr id="6" name="Obdélník 15"/>
          <p:cNvSpPr>
            <a:spLocks noChangeArrowheads="1"/>
          </p:cNvSpPr>
          <p:nvPr/>
        </p:nvSpPr>
        <p:spPr bwMode="auto">
          <a:xfrm>
            <a:off x="6457413" y="1524765"/>
            <a:ext cx="849750" cy="823744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42900"/>
            <a:endParaRPr lang="cs-CZ" altLang="cs-CZ"/>
          </a:p>
        </p:txBody>
      </p:sp>
      <p:sp>
        <p:nvSpPr>
          <p:cNvPr id="7" name="TextovéPole 18"/>
          <p:cNvSpPr txBox="1">
            <a:spLocks noChangeArrowheads="1"/>
          </p:cNvSpPr>
          <p:nvPr/>
        </p:nvSpPr>
        <p:spPr bwMode="auto">
          <a:xfrm>
            <a:off x="7164288" y="1700808"/>
            <a:ext cx="18002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altLang="cs-CZ" sz="1800" b="0" i="0" dirty="0">
                <a:cs typeface="Arial" charset="0"/>
              </a:rPr>
              <a:t>první selekce vrtů (je hotova</a:t>
            </a:r>
            <a:r>
              <a:rPr lang="cs-CZ" altLang="cs-CZ" sz="1800" b="0" i="0" dirty="0" smtClean="0">
                <a:cs typeface="Arial" charset="0"/>
              </a:rPr>
              <a:t>)</a:t>
            </a:r>
          </a:p>
          <a:p>
            <a:r>
              <a:rPr lang="de-DE" altLang="cs-CZ" dirty="0" smtClean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rot markierte Bereiche wurden bereits bearbeitet</a:t>
            </a:r>
            <a:endParaRPr lang="cs-CZ" altLang="cs-CZ" dirty="0" smtClean="0">
              <a:solidFill>
                <a:schemeClr val="bg1">
                  <a:lumMod val="65000"/>
                </a:schemeClr>
              </a:solidFill>
              <a:cs typeface="Arial" charset="0"/>
            </a:endParaRPr>
          </a:p>
        </p:txBody>
      </p:sp>
      <p:sp>
        <p:nvSpPr>
          <p:cNvPr id="8" name="TextovéPole 18"/>
          <p:cNvSpPr txBox="1">
            <a:spLocks noChangeArrowheads="1"/>
          </p:cNvSpPr>
          <p:nvPr/>
        </p:nvSpPr>
        <p:spPr bwMode="auto">
          <a:xfrm>
            <a:off x="6623174" y="3500313"/>
            <a:ext cx="237626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altLang="cs-CZ" sz="1800" b="0" i="0" dirty="0" smtClean="0">
                <a:cs typeface="Arial" charset="0"/>
              </a:rPr>
              <a:t>Plánované dokončení reinterpretace vrtů je 12/2018</a:t>
            </a:r>
          </a:p>
          <a:p>
            <a:r>
              <a:rPr lang="de-DE" altLang="cs-CZ" dirty="0" smtClean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Abschluss der Bohrungsinterpretation ist  bis </a:t>
            </a:r>
            <a:r>
              <a:rPr lang="cs-CZ" altLang="cs-CZ" dirty="0" smtClean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12/2018</a:t>
            </a:r>
            <a:r>
              <a:rPr lang="de-DE" altLang="cs-CZ" dirty="0" smtClean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 geplant</a:t>
            </a:r>
            <a:endParaRPr lang="cs-CZ" altLang="cs-CZ" dirty="0" smtClean="0">
              <a:solidFill>
                <a:schemeClr val="bg1">
                  <a:lumMod val="65000"/>
                </a:schemeClr>
              </a:solidFill>
              <a:cs typeface="Arial" charset="0"/>
            </a:endParaRPr>
          </a:p>
          <a:p>
            <a:pPr>
              <a:buFont typeface="Wingdings" pitchFamily="2" charset="2"/>
              <a:buNone/>
            </a:pPr>
            <a:endParaRPr lang="cs-CZ" altLang="cs-CZ" sz="1800" b="0" i="0" dirty="0">
              <a:cs typeface="Arial" charset="0"/>
            </a:endParaRPr>
          </a:p>
        </p:txBody>
      </p:sp>
      <p:sp>
        <p:nvSpPr>
          <p:cNvPr id="9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79512" y="1052736"/>
            <a:ext cx="5962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Vrtná dokumentace </a:t>
            </a:r>
            <a:r>
              <a:rPr lang="de-DE" sz="2400" b="1" dirty="0" smtClean="0">
                <a:solidFill>
                  <a:schemeClr val="bg1">
                    <a:lumMod val="65000"/>
                  </a:schemeClr>
                </a:solidFill>
              </a:rPr>
              <a:t>Bohrungsdokumentation</a:t>
            </a:r>
            <a:endParaRPr lang="en-U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475656" y="2924944"/>
            <a:ext cx="66755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dirty="0" smtClean="0"/>
              <a:t>Děkuji za pozornost</a:t>
            </a:r>
          </a:p>
          <a:p>
            <a:pPr algn="ctr"/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</a:rPr>
              <a:t>Danke für Ihre Aufmerksamkeit</a:t>
            </a:r>
            <a:endParaRPr lang="en-US" sz="4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5076056" y="1844824"/>
            <a:ext cx="385192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sz="1600" b="0" i="0" dirty="0"/>
              <a:t>1 – kvartér</a:t>
            </a:r>
            <a:br>
              <a:rPr lang="cs-CZ" sz="1600" b="0" i="0" dirty="0"/>
            </a:br>
            <a:r>
              <a:rPr lang="cs-CZ" sz="1600" b="0" i="0" dirty="0"/>
              <a:t>2 – </a:t>
            </a:r>
            <a:r>
              <a:rPr lang="cs-CZ" sz="1600" b="0" i="0" dirty="0" err="1"/>
              <a:t>nadslojové</a:t>
            </a:r>
            <a:r>
              <a:rPr lang="cs-CZ" sz="1600" b="0" i="0" dirty="0"/>
              <a:t> </a:t>
            </a:r>
            <a:r>
              <a:rPr lang="cs-CZ" sz="1600" b="0" i="0" dirty="0" err="1"/>
              <a:t>ssví</a:t>
            </a:r>
            <a:r>
              <a:rPr lang="cs-CZ" sz="1600" b="0" i="0" dirty="0"/>
              <a:t> </a:t>
            </a:r>
          </a:p>
          <a:p>
            <a:pPr>
              <a:buFont typeface="Wingdings" pitchFamily="2" charset="2"/>
              <a:buNone/>
            </a:pPr>
            <a:r>
              <a:rPr lang="cs-CZ" sz="1600" b="0" i="0" dirty="0"/>
              <a:t>3 – slojové </a:t>
            </a:r>
            <a:r>
              <a:rPr lang="cs-CZ" sz="1600" b="0" i="0" dirty="0" err="1"/>
              <a:t>ssví</a:t>
            </a:r>
            <a:r>
              <a:rPr lang="cs-CZ" sz="1600" b="0" i="0" dirty="0"/>
              <a:t> </a:t>
            </a:r>
          </a:p>
          <a:p>
            <a:pPr>
              <a:buFont typeface="Wingdings" pitchFamily="2" charset="2"/>
              <a:buNone/>
            </a:pPr>
            <a:r>
              <a:rPr lang="cs-CZ" sz="1600" b="0" i="0" dirty="0"/>
              <a:t>4 – </a:t>
            </a:r>
            <a:r>
              <a:rPr lang="cs-CZ" sz="1600" b="0" i="0" dirty="0" err="1"/>
              <a:t>podslojové</a:t>
            </a:r>
            <a:r>
              <a:rPr lang="cs-CZ" sz="1600" b="0" i="0" dirty="0"/>
              <a:t> souvrství</a:t>
            </a:r>
            <a:br>
              <a:rPr lang="cs-CZ" sz="1600" b="0" i="0" dirty="0"/>
            </a:br>
            <a:r>
              <a:rPr lang="cs-CZ" sz="1600" b="0" i="0" dirty="0"/>
              <a:t>5 – vulkanické horniny</a:t>
            </a:r>
            <a:br>
              <a:rPr lang="cs-CZ" sz="1600" b="0" i="0" dirty="0"/>
            </a:br>
            <a:r>
              <a:rPr lang="cs-CZ" sz="1600" b="0" i="0" dirty="0"/>
              <a:t>6 – paleogén</a:t>
            </a:r>
            <a:br>
              <a:rPr lang="cs-CZ" sz="1600" b="0" i="0" dirty="0"/>
            </a:br>
            <a:r>
              <a:rPr lang="cs-CZ" sz="1600" b="0" i="0" dirty="0"/>
              <a:t>7 – křída – </a:t>
            </a:r>
            <a:r>
              <a:rPr lang="cs-CZ" sz="1600" b="0" i="0" dirty="0" err="1"/>
              <a:t>santon</a:t>
            </a:r>
            <a:r>
              <a:rPr lang="cs-CZ" sz="1600" b="0" i="0" dirty="0"/>
              <a:t> (</a:t>
            </a:r>
            <a:r>
              <a:rPr lang="cs-CZ" sz="1600" b="0" i="0" dirty="0" err="1"/>
              <a:t>merboltické</a:t>
            </a:r>
            <a:r>
              <a:rPr lang="cs-CZ" sz="1600" b="0" i="0" dirty="0"/>
              <a:t> s.): K3S</a:t>
            </a:r>
          </a:p>
          <a:p>
            <a:pPr>
              <a:buFont typeface="Wingdings" pitchFamily="2" charset="2"/>
              <a:buNone/>
            </a:pPr>
            <a:r>
              <a:rPr lang="cs-CZ" sz="1600" b="0" i="0" dirty="0"/>
              <a:t>8 – křída – </a:t>
            </a:r>
            <a:r>
              <a:rPr lang="cs-CZ" sz="1600" b="0" i="0" dirty="0" err="1"/>
              <a:t>coniac</a:t>
            </a:r>
            <a:r>
              <a:rPr lang="cs-CZ" sz="1600" b="0" i="0" dirty="0"/>
              <a:t> (</a:t>
            </a:r>
            <a:r>
              <a:rPr lang="cs-CZ" sz="1600" b="0" i="0" dirty="0" err="1"/>
              <a:t>březenské</a:t>
            </a:r>
            <a:r>
              <a:rPr lang="cs-CZ" sz="1600" b="0" i="0" dirty="0"/>
              <a:t> s.: K3K,K3</a:t>
            </a:r>
          </a:p>
          <a:p>
            <a:pPr>
              <a:buFont typeface="Wingdings" pitchFamily="2" charset="2"/>
              <a:buNone/>
            </a:pPr>
            <a:r>
              <a:rPr lang="cs-CZ" sz="1600" b="0" i="0" dirty="0"/>
              <a:t>9 – křída – </a:t>
            </a:r>
            <a:r>
              <a:rPr lang="cs-CZ" sz="1600" b="0" i="0" dirty="0" err="1"/>
              <a:t>turon</a:t>
            </a:r>
            <a:r>
              <a:rPr lang="cs-CZ" sz="1600" b="0" i="0" dirty="0"/>
              <a:t> svrchní (teplické s.)</a:t>
            </a:r>
          </a:p>
          <a:p>
            <a:pPr>
              <a:buFont typeface="Wingdings" pitchFamily="2" charset="2"/>
              <a:buNone/>
            </a:pPr>
            <a:r>
              <a:rPr lang="cs-CZ" sz="1600" b="0" i="0" dirty="0"/>
              <a:t>10 – křída – </a:t>
            </a:r>
            <a:r>
              <a:rPr lang="cs-CZ" sz="1600" b="0" i="0" dirty="0" err="1"/>
              <a:t>turon</a:t>
            </a:r>
            <a:r>
              <a:rPr lang="cs-CZ" sz="1600" b="0" i="0" dirty="0"/>
              <a:t> střední (jizerské s.)</a:t>
            </a:r>
            <a:br>
              <a:rPr lang="cs-CZ" sz="1600" b="0" i="0" dirty="0"/>
            </a:br>
            <a:r>
              <a:rPr lang="cs-CZ" sz="1600" b="0" i="0" dirty="0"/>
              <a:t>11 – křída – </a:t>
            </a:r>
            <a:r>
              <a:rPr lang="cs-CZ" sz="1600" b="0" i="0" dirty="0" err="1"/>
              <a:t>turon</a:t>
            </a:r>
            <a:r>
              <a:rPr lang="cs-CZ" sz="1600" b="0" i="0" dirty="0"/>
              <a:t> spodní (bělohorské s.)</a:t>
            </a:r>
          </a:p>
          <a:p>
            <a:pPr>
              <a:buFont typeface="Wingdings" pitchFamily="2" charset="2"/>
              <a:buNone/>
            </a:pPr>
            <a:r>
              <a:rPr lang="cs-CZ" sz="1600" b="0" i="0" dirty="0"/>
              <a:t>12 – křída – </a:t>
            </a:r>
            <a:r>
              <a:rPr lang="cs-CZ" sz="1600" b="0" i="0" dirty="0" err="1"/>
              <a:t>turon</a:t>
            </a:r>
            <a:r>
              <a:rPr lang="cs-CZ" sz="1600" b="0" i="0" dirty="0"/>
              <a:t> nerozlišný: K2T, K2TK3O, K2TK3K, K3KK2T, K2TK2C</a:t>
            </a:r>
          </a:p>
          <a:p>
            <a:pPr>
              <a:buFont typeface="Wingdings" pitchFamily="2" charset="2"/>
              <a:buNone/>
            </a:pPr>
            <a:r>
              <a:rPr lang="cs-CZ" sz="1600" b="0" i="0" dirty="0"/>
              <a:t>13 – křída – </a:t>
            </a:r>
            <a:r>
              <a:rPr lang="cs-CZ" sz="1600" b="0" i="0" dirty="0" err="1"/>
              <a:t>cenoman</a:t>
            </a:r>
            <a:r>
              <a:rPr lang="cs-CZ" sz="1600" b="0" i="0" dirty="0"/>
              <a:t>: K2C</a:t>
            </a:r>
          </a:p>
          <a:p>
            <a:pPr>
              <a:buFont typeface="Wingdings" pitchFamily="2" charset="2"/>
              <a:buNone/>
            </a:pPr>
            <a:r>
              <a:rPr lang="cs-CZ" sz="1600" b="0" i="0" dirty="0"/>
              <a:t>14 – křída nerozlišená: K2, 2, K</a:t>
            </a:r>
            <a:br>
              <a:rPr lang="cs-CZ" sz="1600" b="0" i="0" dirty="0"/>
            </a:br>
            <a:r>
              <a:rPr lang="cs-CZ" sz="1600" b="0" i="0" dirty="0"/>
              <a:t>15 – neogén (miocén) nerozlišený</a:t>
            </a:r>
          </a:p>
          <a:p>
            <a:pPr>
              <a:buFont typeface="Wingdings" pitchFamily="2" charset="2"/>
              <a:buNone/>
            </a:pPr>
            <a:r>
              <a:rPr lang="cs-CZ" sz="1600" b="0" i="0" dirty="0"/>
              <a:t>16 – kvartér - antropogenní</a:t>
            </a:r>
          </a:p>
          <a:p>
            <a:pPr>
              <a:buFont typeface="Wingdings" pitchFamily="2" charset="2"/>
              <a:buNone/>
            </a:pPr>
            <a:r>
              <a:rPr lang="cs-CZ" sz="1600" b="0" i="0" dirty="0"/>
              <a:t>17 – křída – </a:t>
            </a:r>
            <a:r>
              <a:rPr lang="cs-CZ" sz="1600" b="0" i="0" dirty="0" err="1"/>
              <a:t>senon</a:t>
            </a:r>
            <a:r>
              <a:rPr lang="cs-CZ" sz="1600" b="0" i="0" dirty="0"/>
              <a:t>: K3O</a:t>
            </a:r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4283968" y="981075"/>
            <a:ext cx="486003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sz="1800" b="0" i="0" dirty="0"/>
              <a:t>Primární výběr vrtných </a:t>
            </a:r>
            <a:r>
              <a:rPr lang="cs-CZ" sz="1800" b="0" i="0" dirty="0" smtClean="0"/>
              <a:t>dat, Legenda:</a:t>
            </a:r>
          </a:p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Auswahl der wesentlichen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esteinscharakteristiken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anhand der Bohrungsdaten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Legend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e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</p:txBody>
      </p:sp>
      <p:grpSp>
        <p:nvGrpSpPr>
          <p:cNvPr id="6" name="Skupina 35"/>
          <p:cNvGrpSpPr>
            <a:grpSpLocks/>
          </p:cNvGrpSpPr>
          <p:nvPr/>
        </p:nvGrpSpPr>
        <p:grpSpPr bwMode="auto">
          <a:xfrm>
            <a:off x="179512" y="980728"/>
            <a:ext cx="4186238" cy="5603875"/>
            <a:chOff x="1009639" y="873900"/>
            <a:chExt cx="4187016" cy="5602417"/>
          </a:xfrm>
        </p:grpSpPr>
        <p:pic>
          <p:nvPicPr>
            <p:cNvPr id="7" name="Obrázek 1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15616" y="873900"/>
              <a:ext cx="3456384" cy="5602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Přímá spojnice 6"/>
            <p:cNvCxnSpPr>
              <a:cxnSpLocks noChangeShapeType="1"/>
            </p:cNvCxnSpPr>
            <p:nvPr/>
          </p:nvCxnSpPr>
          <p:spPr bwMode="auto">
            <a:xfrm>
              <a:off x="1320521" y="1834189"/>
              <a:ext cx="997527" cy="965685"/>
            </a:xfrm>
            <a:prstGeom prst="line">
              <a:avLst/>
            </a:prstGeom>
            <a:noFill/>
            <a:ln w="9525" algn="ctr">
              <a:noFill/>
              <a:round/>
              <a:headEnd/>
              <a:tailEnd/>
            </a:ln>
            <a:effectLst/>
          </p:spPr>
        </p:cxnSp>
        <p:cxnSp>
          <p:nvCxnSpPr>
            <p:cNvPr id="9" name="Přímá spojnice 13"/>
            <p:cNvCxnSpPr>
              <a:cxnSpLocks noChangeShapeType="1"/>
            </p:cNvCxnSpPr>
            <p:nvPr/>
          </p:nvCxnSpPr>
          <p:spPr bwMode="auto">
            <a:xfrm>
              <a:off x="1009639" y="1482915"/>
              <a:ext cx="3849155" cy="0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ffectLst/>
          </p:spPr>
        </p:cxnSp>
        <p:sp>
          <p:nvSpPr>
            <p:cNvPr id="10" name="TextovéPole 14"/>
            <p:cNvSpPr txBox="1">
              <a:spLocks noChangeArrowheads="1"/>
            </p:cNvSpPr>
            <p:nvPr/>
          </p:nvSpPr>
          <p:spPr bwMode="auto">
            <a:xfrm>
              <a:off x="4620927" y="1157876"/>
              <a:ext cx="30987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cs-CZ" sz="1400" i="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11" name="Přímá spojnice 15"/>
            <p:cNvCxnSpPr>
              <a:cxnSpLocks noChangeShapeType="1"/>
            </p:cNvCxnSpPr>
            <p:nvPr/>
          </p:nvCxnSpPr>
          <p:spPr bwMode="auto">
            <a:xfrm>
              <a:off x="1010877" y="1578274"/>
              <a:ext cx="3849155" cy="0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ffectLst/>
          </p:spPr>
        </p:cxnSp>
        <p:sp>
          <p:nvSpPr>
            <p:cNvPr id="13" name="TextovéPole 16"/>
            <p:cNvSpPr txBox="1">
              <a:spLocks noChangeArrowheads="1"/>
            </p:cNvSpPr>
            <p:nvPr/>
          </p:nvSpPr>
          <p:spPr bwMode="auto">
            <a:xfrm>
              <a:off x="4886780" y="1334535"/>
              <a:ext cx="30987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cs-CZ" sz="1400" i="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14" name="Přímá spojnice 17"/>
            <p:cNvCxnSpPr>
              <a:cxnSpLocks noChangeShapeType="1"/>
            </p:cNvCxnSpPr>
            <p:nvPr/>
          </p:nvCxnSpPr>
          <p:spPr bwMode="auto">
            <a:xfrm>
              <a:off x="1010877" y="1940570"/>
              <a:ext cx="3849155" cy="0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ffectLst/>
          </p:spPr>
        </p:cxnSp>
        <p:sp>
          <p:nvSpPr>
            <p:cNvPr id="15" name="TextovéPole 18"/>
            <p:cNvSpPr txBox="1">
              <a:spLocks noChangeArrowheads="1"/>
            </p:cNvSpPr>
            <p:nvPr/>
          </p:nvSpPr>
          <p:spPr bwMode="auto">
            <a:xfrm>
              <a:off x="4609823" y="1579188"/>
              <a:ext cx="30987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cs-CZ" sz="1400" i="0">
                  <a:solidFill>
                    <a:srgbClr val="FF0000"/>
                  </a:solidFill>
                </a:rPr>
                <a:t>3</a:t>
              </a:r>
            </a:p>
          </p:txBody>
        </p:sp>
        <p:cxnSp>
          <p:nvCxnSpPr>
            <p:cNvPr id="16" name="Přímá spojnice 19"/>
            <p:cNvCxnSpPr>
              <a:cxnSpLocks noChangeShapeType="1"/>
            </p:cNvCxnSpPr>
            <p:nvPr/>
          </p:nvCxnSpPr>
          <p:spPr bwMode="auto">
            <a:xfrm>
              <a:off x="1010877" y="3518270"/>
              <a:ext cx="3849155" cy="0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ffectLst/>
          </p:spPr>
        </p:cxnSp>
        <p:sp>
          <p:nvSpPr>
            <p:cNvPr id="17" name="TextovéPole 20"/>
            <p:cNvSpPr txBox="1">
              <a:spLocks noChangeArrowheads="1"/>
            </p:cNvSpPr>
            <p:nvPr/>
          </p:nvSpPr>
          <p:spPr bwMode="auto">
            <a:xfrm>
              <a:off x="4618639" y="2852936"/>
              <a:ext cx="30987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cs-CZ" sz="1400" i="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18" name="Přímá spojnice 21"/>
            <p:cNvCxnSpPr>
              <a:cxnSpLocks noChangeShapeType="1"/>
            </p:cNvCxnSpPr>
            <p:nvPr/>
          </p:nvCxnSpPr>
          <p:spPr bwMode="auto">
            <a:xfrm>
              <a:off x="1010877" y="4258095"/>
              <a:ext cx="3849155" cy="0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ffectLst/>
          </p:spPr>
        </p:cxnSp>
        <p:sp>
          <p:nvSpPr>
            <p:cNvPr id="19" name="TextovéPole 22"/>
            <p:cNvSpPr txBox="1">
              <a:spLocks noChangeArrowheads="1"/>
            </p:cNvSpPr>
            <p:nvPr/>
          </p:nvSpPr>
          <p:spPr bwMode="auto">
            <a:xfrm>
              <a:off x="4622165" y="3717032"/>
              <a:ext cx="30987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cs-CZ" sz="1400" i="0">
                  <a:solidFill>
                    <a:srgbClr val="FF0000"/>
                  </a:solidFill>
                </a:rPr>
                <a:t>8</a:t>
              </a:r>
            </a:p>
          </p:txBody>
        </p:sp>
        <p:cxnSp>
          <p:nvCxnSpPr>
            <p:cNvPr id="20" name="Přímá spojnice 23"/>
            <p:cNvCxnSpPr>
              <a:cxnSpLocks noChangeShapeType="1"/>
            </p:cNvCxnSpPr>
            <p:nvPr/>
          </p:nvCxnSpPr>
          <p:spPr bwMode="auto">
            <a:xfrm>
              <a:off x="1010876" y="4725144"/>
              <a:ext cx="3849155" cy="0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ffectLst/>
          </p:spPr>
        </p:cxnSp>
        <p:sp>
          <p:nvSpPr>
            <p:cNvPr id="21" name="TextovéPole 24"/>
            <p:cNvSpPr txBox="1">
              <a:spLocks noChangeArrowheads="1"/>
            </p:cNvSpPr>
            <p:nvPr/>
          </p:nvSpPr>
          <p:spPr bwMode="auto">
            <a:xfrm>
              <a:off x="4537142" y="4365104"/>
              <a:ext cx="41829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cs-CZ" sz="1400" i="0">
                  <a:solidFill>
                    <a:srgbClr val="FF0000"/>
                  </a:solidFill>
                </a:rPr>
                <a:t>12</a:t>
              </a:r>
            </a:p>
          </p:txBody>
        </p:sp>
        <p:cxnSp>
          <p:nvCxnSpPr>
            <p:cNvPr id="22" name="Přímá spojnice 25"/>
            <p:cNvCxnSpPr>
              <a:cxnSpLocks noChangeShapeType="1"/>
            </p:cNvCxnSpPr>
            <p:nvPr/>
          </p:nvCxnSpPr>
          <p:spPr bwMode="auto">
            <a:xfrm>
              <a:off x="1010877" y="6309320"/>
              <a:ext cx="3849155" cy="0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ffectLst/>
          </p:spPr>
        </p:cxnSp>
        <p:sp>
          <p:nvSpPr>
            <p:cNvPr id="23" name="TextovéPole 26"/>
            <p:cNvSpPr txBox="1">
              <a:spLocks noChangeArrowheads="1"/>
            </p:cNvSpPr>
            <p:nvPr/>
          </p:nvSpPr>
          <p:spPr bwMode="auto">
            <a:xfrm>
              <a:off x="4537142" y="5499970"/>
              <a:ext cx="41829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cs-CZ" sz="1400" i="0">
                  <a:solidFill>
                    <a:srgbClr val="FF0000"/>
                  </a:solidFill>
                </a:rPr>
                <a:t>13</a:t>
              </a:r>
            </a:p>
          </p:txBody>
        </p:sp>
      </p:grpSp>
      <p:sp>
        <p:nvSpPr>
          <p:cNvPr id="24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rcRect t="18667"/>
          <a:stretch>
            <a:fillRect/>
          </a:stretch>
        </p:blipFill>
        <p:spPr bwMode="auto">
          <a:xfrm>
            <a:off x="636328" y="1716869"/>
            <a:ext cx="7392056" cy="452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4"/>
          <p:cNvSpPr>
            <a:spLocks noChangeArrowheads="1"/>
          </p:cNvSpPr>
          <p:nvPr/>
        </p:nvSpPr>
        <p:spPr bwMode="auto">
          <a:xfrm>
            <a:off x="4211960" y="1772816"/>
            <a:ext cx="287338" cy="446449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342900" indent="-342900"/>
            <a:endParaRPr lang="cs-CZ"/>
          </a:p>
        </p:txBody>
      </p:sp>
      <p:sp>
        <p:nvSpPr>
          <p:cNvPr id="5" name="TextovéPole 5"/>
          <p:cNvSpPr txBox="1">
            <a:spLocks noChangeArrowheads="1"/>
          </p:cNvSpPr>
          <p:nvPr/>
        </p:nvSpPr>
        <p:spPr bwMode="auto">
          <a:xfrm>
            <a:off x="5364088" y="6237312"/>
            <a:ext cx="36004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sz="1600" b="0" i="0" dirty="0">
                <a:solidFill>
                  <a:srgbClr val="FF0000"/>
                </a:solidFill>
              </a:rPr>
              <a:t>vyhodnocené rozhraní dle </a:t>
            </a:r>
            <a:r>
              <a:rPr lang="cs-CZ" sz="1600" b="0" i="0" dirty="0" smtClean="0">
                <a:solidFill>
                  <a:srgbClr val="FF0000"/>
                </a:solidFill>
              </a:rPr>
              <a:t>legendy</a:t>
            </a:r>
          </a:p>
          <a:p>
            <a:r>
              <a:rPr lang="de-DE" sz="1600" dirty="0" smtClean="0">
                <a:solidFill>
                  <a:schemeClr val="bg1">
                    <a:lumMod val="65000"/>
                  </a:schemeClr>
                </a:solidFill>
              </a:rPr>
              <a:t>Klassifizierungscodes für die Legende</a:t>
            </a:r>
            <a:endParaRPr lang="cs-CZ" sz="16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6" name="Přímá spojnice se šipkou 9"/>
          <p:cNvCxnSpPr>
            <a:cxnSpLocks noChangeShapeType="1"/>
            <a:endCxn id="5" idx="1"/>
          </p:cNvCxnSpPr>
          <p:nvPr/>
        </p:nvCxnSpPr>
        <p:spPr bwMode="auto">
          <a:xfrm>
            <a:off x="4932040" y="6381328"/>
            <a:ext cx="432048" cy="148372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triangle" w="med" len="med"/>
            <a:tailEnd/>
          </a:ln>
          <a:effectLst/>
        </p:spPr>
      </p:cxnSp>
      <p:sp>
        <p:nvSpPr>
          <p:cNvPr id="7" name="TextovéPole 3"/>
          <p:cNvSpPr txBox="1">
            <a:spLocks noChangeArrowheads="1"/>
          </p:cNvSpPr>
          <p:nvPr/>
        </p:nvSpPr>
        <p:spPr bwMode="auto">
          <a:xfrm>
            <a:off x="323528" y="1052736"/>
            <a:ext cx="86409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sz="1800" b="0" i="0" dirty="0"/>
              <a:t>Poloautomatické vyhodnocení vrtných dat v programu </a:t>
            </a:r>
            <a:r>
              <a:rPr lang="cs-CZ" sz="1800" b="0" i="0" dirty="0" err="1" smtClean="0"/>
              <a:t>excel</a:t>
            </a:r>
            <a:endParaRPr lang="cs-CZ" sz="1800" b="0" i="0" dirty="0" smtClean="0"/>
          </a:p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Halbautomatische Klassifizierung der Bohrungsdaten im Programm Excel</a:t>
            </a:r>
            <a:endParaRPr lang="cs-CZ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endParaRPr lang="cs-CZ" sz="1800" b="0" i="0" dirty="0"/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704856" cy="365125"/>
          </a:xfrm>
        </p:spPr>
        <p:txBody>
          <a:bodyPr/>
          <a:lstStyle/>
          <a:p>
            <a:r>
              <a:rPr lang="de-DE" dirty="0" smtClean="0"/>
              <a:t>Grenzüberschreitende Zusammenarbeit zur Entwicklung des Eisenbahnverkehrs Sachsen – Tschechien (Antragsnummer: 100283037)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07504" y="1447616"/>
            <a:ext cx="27363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pro lepší interpretaci stavby vulkanického komplexu jsou reinterpretovány genetické typy jednotlivých výskytů </a:t>
            </a:r>
            <a:r>
              <a:rPr lang="cs-CZ" dirty="0" err="1" smtClean="0"/>
              <a:t>vulkanoklastických</a:t>
            </a:r>
            <a:r>
              <a:rPr lang="cs-CZ" dirty="0" smtClean="0"/>
              <a:t> hornin</a:t>
            </a:r>
          </a:p>
          <a:p>
            <a:endParaRPr lang="cs-CZ" b="1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cs-CZ" b="1" dirty="0" err="1" smtClean="0">
                <a:solidFill>
                  <a:schemeClr val="bg1">
                    <a:lumMod val="65000"/>
                  </a:schemeClr>
                </a:solidFill>
              </a:rPr>
              <a:t>Schlieffe</a:t>
            </a:r>
            <a:endParaRPr lang="cs-CZ" b="1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zur besseren Interpretation der Zusammensetzung des vulkanischen Komplexes erfolgte eine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Reinterpretation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hinsichtlich der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genetischen Typen der einzelnen vulkanischen Gesteinsvorkommen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Obrázek 3" descr="VRT_R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556792"/>
            <a:ext cx="6242304" cy="468172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79512" y="1052736"/>
            <a:ext cx="1212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Výbrusy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6372200" y="1844824"/>
            <a:ext cx="27718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Dokumentace čelby tunelu Panenská, raženého od severu. Páskované ruly se strmou dislokací uprostřed čelby, příčnou k ose tunelu. Dokumentace 9.5.2002.</a:t>
            </a:r>
          </a:p>
          <a:p>
            <a:r>
              <a:rPr lang="cs-CZ" dirty="0" err="1" smtClean="0">
                <a:solidFill>
                  <a:schemeClr val="bg1">
                    <a:lumMod val="65000"/>
                  </a:schemeClr>
                </a:solidFill>
              </a:rPr>
              <a:t>Dokumenta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tion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der Ortsbrust im Tunnel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Panenská,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Streckenvortrieb von Norden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Die Schieferung der Gneise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mit vertikaler Dislokation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in der Mitte der Ortsbrust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schräg zur Tunnelachse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cs-CZ" dirty="0" err="1" smtClean="0">
                <a:solidFill>
                  <a:schemeClr val="bg1">
                    <a:lumMod val="65000"/>
                  </a:schemeClr>
                </a:solidFill>
              </a:rPr>
              <a:t>Dokumenta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tion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vom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9.5.2002.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79512" y="1052736"/>
            <a:ext cx="69867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Dokumentace tunelu Panenská</a:t>
            </a:r>
          </a:p>
          <a:p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</a:rPr>
              <a:t>Dokument</a:t>
            </a:r>
            <a:r>
              <a:rPr lang="de-DE" sz="2400" b="1" dirty="0" err="1" smtClean="0">
                <a:solidFill>
                  <a:schemeClr val="bg1">
                    <a:lumMod val="65000"/>
                  </a:schemeClr>
                </a:solidFill>
              </a:rPr>
              <a:t>ation</a:t>
            </a:r>
            <a:r>
              <a:rPr lang="de-DE" sz="2400" b="1" dirty="0" smtClean="0">
                <a:solidFill>
                  <a:schemeClr val="bg1">
                    <a:lumMod val="65000"/>
                  </a:schemeClr>
                </a:solidFill>
              </a:rPr>
              <a:t> des Tunnels</a:t>
            </a:r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</a:rPr>
              <a:t> Panenská</a:t>
            </a:r>
            <a:r>
              <a:rPr lang="de-DE" sz="2400" b="1" dirty="0" smtClean="0">
                <a:solidFill>
                  <a:schemeClr val="bg1">
                    <a:lumMod val="65000"/>
                  </a:schemeClr>
                </a:solidFill>
              </a:rPr>
              <a:t> (Autobahn D8)</a:t>
            </a:r>
            <a:endParaRPr lang="en-US" sz="24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Obrázek 2" descr="21.v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26822"/>
            <a:ext cx="6360707" cy="4770530"/>
          </a:xfrm>
          <a:prstGeom prst="rect">
            <a:avLst/>
          </a:prstGeom>
        </p:spPr>
      </p:pic>
      <p:cxnSp>
        <p:nvCxnSpPr>
          <p:cNvPr id="8" name="Přímá spojovací čára 7"/>
          <p:cNvCxnSpPr/>
          <p:nvPr/>
        </p:nvCxnSpPr>
        <p:spPr>
          <a:xfrm flipH="1">
            <a:off x="1619672" y="2060848"/>
            <a:ext cx="1296144" cy="3888432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39.s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38790"/>
            <a:ext cx="6168685" cy="462651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084168" y="1052736"/>
            <a:ext cx="305983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700" dirty="0" smtClean="0"/>
              <a:t>Dokumentace čelby tunelu Panenská, v úseku raženém ze severu, po odstřelu. Vrása  v alterovaných leukokratních </a:t>
            </a:r>
            <a:r>
              <a:rPr lang="cs-CZ" sz="1700" dirty="0" err="1" smtClean="0"/>
              <a:t>ortorulách</a:t>
            </a:r>
            <a:r>
              <a:rPr lang="cs-CZ" sz="1700" dirty="0" smtClean="0"/>
              <a:t>. Stěny, kvůli porušeným horninám se bezprostředně vyztužovaly stříkaným betonem. Dokumentace ze dne 27.5.2002.</a:t>
            </a:r>
          </a:p>
          <a:p>
            <a:r>
              <a:rPr lang="cs-CZ" sz="1700" dirty="0" err="1" smtClean="0">
                <a:solidFill>
                  <a:schemeClr val="bg1">
                    <a:lumMod val="65000"/>
                  </a:schemeClr>
                </a:solidFill>
              </a:rPr>
              <a:t>Dokumenta</a:t>
            </a:r>
            <a:r>
              <a:rPr lang="de-DE" sz="1700" dirty="0" err="1" smtClean="0">
                <a:solidFill>
                  <a:schemeClr val="bg1">
                    <a:lumMod val="65000"/>
                  </a:schemeClr>
                </a:solidFill>
              </a:rPr>
              <a:t>tion</a:t>
            </a:r>
            <a:r>
              <a:rPr lang="de-DE" sz="1700" dirty="0" smtClean="0">
                <a:solidFill>
                  <a:schemeClr val="bg1">
                    <a:lumMod val="65000"/>
                  </a:schemeClr>
                </a:solidFill>
              </a:rPr>
              <a:t> der Ortsbrust des Tunnels</a:t>
            </a:r>
            <a:r>
              <a:rPr lang="cs-CZ" sz="1700" dirty="0" smtClean="0">
                <a:solidFill>
                  <a:schemeClr val="bg1">
                    <a:lumMod val="65000"/>
                  </a:schemeClr>
                </a:solidFill>
              </a:rPr>
              <a:t> Panenská, </a:t>
            </a:r>
            <a:r>
              <a:rPr lang="de-DE" sz="1700" dirty="0" smtClean="0">
                <a:solidFill>
                  <a:schemeClr val="bg1">
                    <a:lumMod val="65000"/>
                  </a:schemeClr>
                </a:solidFill>
              </a:rPr>
              <a:t>in einem Abschnitt des Streckenvortriebs</a:t>
            </a:r>
            <a:r>
              <a:rPr lang="cs-CZ" sz="1700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de-DE" sz="1700" dirty="0" smtClean="0">
                <a:solidFill>
                  <a:schemeClr val="bg1">
                    <a:lumMod val="65000"/>
                  </a:schemeClr>
                </a:solidFill>
              </a:rPr>
              <a:t>nach der Sprengung</a:t>
            </a:r>
            <a:r>
              <a:rPr lang="cs-CZ" sz="170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de-DE" sz="1700" dirty="0" smtClean="0">
                <a:solidFill>
                  <a:schemeClr val="bg1">
                    <a:lumMod val="65000"/>
                  </a:schemeClr>
                </a:solidFill>
              </a:rPr>
              <a:t>Falte in alterierenden hellen Orthogneisen</a:t>
            </a:r>
            <a:r>
              <a:rPr lang="cs-CZ" sz="17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de-DE" sz="17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sz="1700" dirty="0" smtClean="0">
                <a:solidFill>
                  <a:schemeClr val="bg1">
                    <a:lumMod val="65000"/>
                  </a:schemeClr>
                </a:solidFill>
              </a:rPr>
              <a:t>Die Wände</a:t>
            </a:r>
            <a:r>
              <a:rPr lang="cs-CZ" sz="1700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de-DE" sz="1700" dirty="0" smtClean="0">
                <a:solidFill>
                  <a:schemeClr val="bg1">
                    <a:lumMod val="65000"/>
                  </a:schemeClr>
                </a:solidFill>
              </a:rPr>
              <a:t>wurden wegen der stark gestörten Gebirgsverhältnisse umgehend mit Beton gesichert</a:t>
            </a:r>
            <a:r>
              <a:rPr lang="cs-CZ" sz="170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endParaRPr lang="de-DE" sz="17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cs-CZ" sz="1700" dirty="0" err="1" smtClean="0">
                <a:solidFill>
                  <a:schemeClr val="bg1">
                    <a:lumMod val="65000"/>
                  </a:schemeClr>
                </a:solidFill>
              </a:rPr>
              <a:t>Dokumenta</a:t>
            </a:r>
            <a:r>
              <a:rPr lang="de-DE" sz="1700" dirty="0" err="1" smtClean="0">
                <a:solidFill>
                  <a:schemeClr val="bg1">
                    <a:lumMod val="65000"/>
                  </a:schemeClr>
                </a:solidFill>
              </a:rPr>
              <a:t>tion</a:t>
            </a:r>
            <a:r>
              <a:rPr lang="de-DE" sz="1700" dirty="0" smtClean="0">
                <a:solidFill>
                  <a:schemeClr val="bg1">
                    <a:lumMod val="65000"/>
                  </a:schemeClr>
                </a:solidFill>
              </a:rPr>
              <a:t> vom</a:t>
            </a:r>
            <a:r>
              <a:rPr lang="cs-CZ" sz="1700" dirty="0" smtClean="0">
                <a:solidFill>
                  <a:schemeClr val="bg1">
                    <a:lumMod val="65000"/>
                  </a:schemeClr>
                </a:solidFill>
              </a:rPr>
              <a:t> 27.5.2002.</a:t>
            </a:r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272808" cy="365125"/>
          </a:xfrm>
        </p:spPr>
        <p:txBody>
          <a:bodyPr/>
          <a:lstStyle/>
          <a:p>
            <a:r>
              <a:rPr lang="cs-CZ" dirty="0" err="1" smtClean="0"/>
              <a:t>Přeshraniční</a:t>
            </a:r>
            <a:r>
              <a:rPr lang="cs-CZ" dirty="0" smtClean="0"/>
              <a:t> spolupráce pro rozvoj železniční dopravy Sasko – ČR (číslo projektu: 100283037)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7065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10706</TotalTime>
  <Words>1560</Words>
  <Application>Microsoft Office PowerPoint</Application>
  <PresentationFormat>Předvádění na obrazovce (4:3)</PresentationFormat>
  <Paragraphs>212</Paragraphs>
  <Slides>40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1" baseType="lpstr">
      <vt:lpstr>Motiv systému Office</vt:lpstr>
      <vt:lpstr> Česká geologická služba Tschechischer Geologischer Dienst  Czech Geological Survey  „stručný souhrn průběhu prací 01-09/2018“  Kurzer Resumee der laufenden Arbeiten bis 09/2018  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</vt:vector>
  </TitlesOfParts>
  <Company>SŽDC s.o.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Tvrdá Alena</dc:creator>
  <cp:lastModifiedBy>Kycl Petr</cp:lastModifiedBy>
  <cp:revision>170</cp:revision>
  <dcterms:created xsi:type="dcterms:W3CDTF">2017-05-05T06:41:19Z</dcterms:created>
  <dcterms:modified xsi:type="dcterms:W3CDTF">2018-10-25T09:18:02Z</dcterms:modified>
</cp:coreProperties>
</file>