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319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37" r:id="rId14"/>
    <p:sldId id="352" r:id="rId15"/>
    <p:sldId id="353" r:id="rId16"/>
    <p:sldId id="354" r:id="rId17"/>
    <p:sldId id="355" r:id="rId18"/>
    <p:sldId id="356" r:id="rId19"/>
    <p:sldId id="285" r:id="rId2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 snapToGrid="0">
      <p:cViewPr>
        <p:scale>
          <a:sx n="80" d="100"/>
          <a:sy n="80" d="100"/>
        </p:scale>
        <p:origin x="-1002" y="-156"/>
      </p:cViewPr>
      <p:guideLst>
        <p:guide orient="horz" pos="1620"/>
        <p:guide orient="horz" pos="205"/>
        <p:guide orient="horz" pos="3094"/>
        <p:guide orient="horz" pos="2867"/>
        <p:guide orient="horz" pos="713"/>
        <p:guide orient="horz" pos="2583"/>
        <p:guide pos="2880"/>
        <p:guide pos="313"/>
        <p:guide pos="5451"/>
        <p:guide pos="2049"/>
        <p:guide pos="3711"/>
        <p:guide pos="3864"/>
        <p:guide pos="2801"/>
        <p:guide pos="2959"/>
        <p:guide pos="1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86936605165646"/>
          <c:y val="1.7441375446101023E-2"/>
          <c:w val="0.47144334758991557"/>
          <c:h val="0.88421839804590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 současnosti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layout>
                <c:manualLayout>
                  <c:x val="3.1609159919771139E-2"/>
                  <c:y val="5.3539967284175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25320108167776E-2"/>
                  <c:y val="-1.678809516633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415753988436292E-3"/>
                  <c:y val="2.0539602440134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7067842033298065E-3"/>
                  <c:y val="-3.1965480821659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1768224422740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9944355148534991E-2"/>
                  <c:y val="-1.873688084269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accent4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Ústí nad Labem - Praha : EC/IC</c:v>
                </c:pt>
                <c:pt idx="1">
                  <c:v>Ústí nad Labem - Dresden : EC</c:v>
                </c:pt>
                <c:pt idx="2">
                  <c:v>Děčín - Praha (přes Lovosice) : R</c:v>
                </c:pt>
                <c:pt idx="3">
                  <c:v>Děčín - Praha (přes Litoměřice) : R</c:v>
                </c:pt>
                <c:pt idx="4">
                  <c:v>Litoměřice město - Praha : R</c:v>
                </c:pt>
                <c:pt idx="5">
                  <c:v>Most - Praha (mimo Louny) : IC</c:v>
                </c:pt>
                <c:pt idx="6">
                  <c:v>Chomutov centrum - Praha : IC</c:v>
                </c:pt>
                <c:pt idx="7">
                  <c:v>Karlovy Vary - Praha : IC</c:v>
                </c:pt>
                <c:pt idx="8">
                  <c:v>Mělník - Praha : Sp</c:v>
                </c:pt>
                <c:pt idx="9">
                  <c:v>Neratovice - Praha : Sp</c:v>
                </c:pt>
                <c:pt idx="10">
                  <c:v>Líbeznice - Praha : Os</c:v>
                </c:pt>
                <c:pt idx="11">
                  <c:v>Brandýs nad Labem - Praha : Os</c:v>
                </c:pt>
              </c:strCache>
            </c:strRef>
          </c:cat>
          <c:val>
            <c:numRef>
              <c:f>List1!$B$2:$B$13</c:f>
              <c:numCache>
                <c:formatCode>h:mm</c:formatCode>
                <c:ptCount val="12"/>
                <c:pt idx="0">
                  <c:v>4.9305555555555554E-2</c:v>
                </c:pt>
                <c:pt idx="1">
                  <c:v>4.1666666666666664E-2</c:v>
                </c:pt>
                <c:pt idx="2">
                  <c:v>6.1111111111111116E-2</c:v>
                </c:pt>
                <c:pt idx="4">
                  <c:v>5.7638888888888885E-2</c:v>
                </c:pt>
                <c:pt idx="5">
                  <c:v>8.2638888888888887E-2</c:v>
                </c:pt>
                <c:pt idx="6">
                  <c:v>9.5833333333333326E-2</c:v>
                </c:pt>
                <c:pt idx="7">
                  <c:v>0.13263888888888889</c:v>
                </c:pt>
                <c:pt idx="8">
                  <c:v>3.8194444444444441E-2</c:v>
                </c:pt>
                <c:pt idx="9">
                  <c:v>2.5694444444444447E-2</c:v>
                </c:pt>
                <c:pt idx="10">
                  <c:v>2.1527777777777781E-2</c:v>
                </c:pt>
                <c:pt idx="11">
                  <c:v>4.2361111111111106E-2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návrhová koncepce provozu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Ústí nad Labem - Praha : EC/IC</c:v>
                </c:pt>
                <c:pt idx="1">
                  <c:v>Ústí nad Labem - Dresden : EC</c:v>
                </c:pt>
                <c:pt idx="2">
                  <c:v>Děčín - Praha (přes Lovosice) : R</c:v>
                </c:pt>
                <c:pt idx="3">
                  <c:v>Děčín - Praha (přes Litoměřice) : R</c:v>
                </c:pt>
                <c:pt idx="4">
                  <c:v>Litoměřice město - Praha : R</c:v>
                </c:pt>
                <c:pt idx="5">
                  <c:v>Most - Praha (mimo Louny) : IC</c:v>
                </c:pt>
                <c:pt idx="6">
                  <c:v>Chomutov centrum - Praha : IC</c:v>
                </c:pt>
                <c:pt idx="7">
                  <c:v>Karlovy Vary - Praha : IC</c:v>
                </c:pt>
                <c:pt idx="8">
                  <c:v>Mělník - Praha : Sp</c:v>
                </c:pt>
                <c:pt idx="9">
                  <c:v>Neratovice - Praha : Sp</c:v>
                </c:pt>
                <c:pt idx="10">
                  <c:v>Líbeznice - Praha : Os</c:v>
                </c:pt>
                <c:pt idx="11">
                  <c:v>Brandýs nad Labem - Praha : Os</c:v>
                </c:pt>
              </c:strCache>
            </c:strRef>
          </c:cat>
          <c:val>
            <c:numRef>
              <c:f>List1!$C$2:$C$13</c:f>
              <c:numCache>
                <c:formatCode>h:mm</c:formatCode>
                <c:ptCount val="12"/>
                <c:pt idx="0">
                  <c:v>1.7361111111111112E-2</c:v>
                </c:pt>
                <c:pt idx="1">
                  <c:v>1.5972222222222224E-2</c:v>
                </c:pt>
                <c:pt idx="2">
                  <c:v>4.7916666666666663E-2</c:v>
                </c:pt>
                <c:pt idx="3">
                  <c:v>5.2083333333333336E-2</c:v>
                </c:pt>
                <c:pt idx="4">
                  <c:v>1.9444444444444445E-2</c:v>
                </c:pt>
                <c:pt idx="5">
                  <c:v>2.1527777777777781E-2</c:v>
                </c:pt>
                <c:pt idx="6">
                  <c:v>3.2638888888888891E-2</c:v>
                </c:pt>
                <c:pt idx="7">
                  <c:v>5.9027777777777783E-2</c:v>
                </c:pt>
                <c:pt idx="8">
                  <c:v>1.8749999999999999E-2</c:v>
                </c:pt>
                <c:pt idx="9">
                  <c:v>1.3194444444444444E-2</c:v>
                </c:pt>
                <c:pt idx="10">
                  <c:v>1.1111111111111112E-2</c:v>
                </c:pt>
                <c:pt idx="11">
                  <c:v>1.1805555555555555E-2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7741696"/>
        <c:axId val="317751680"/>
      </c:barChart>
      <c:catAx>
        <c:axId val="31774169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17751680"/>
        <c:crosses val="autoZero"/>
        <c:auto val="1"/>
        <c:lblAlgn val="ctr"/>
        <c:lblOffset val="100"/>
        <c:noMultiLvlLbl val="0"/>
      </c:catAx>
      <c:valAx>
        <c:axId val="317751680"/>
        <c:scaling>
          <c:orientation val="minMax"/>
          <c:max val="0.12509999999999999"/>
        </c:scaling>
        <c:delete val="1"/>
        <c:axPos val="t"/>
        <c:numFmt formatCode="h:mm" sourceLinked="1"/>
        <c:majorTickMark val="none"/>
        <c:minorTickMark val="none"/>
        <c:tickLblPos val="nextTo"/>
        <c:crossAx val="317741696"/>
        <c:crosses val="autoZero"/>
        <c:crossBetween val="between"/>
        <c:majorUnit val="4.1700000000000008E-2"/>
      </c:valAx>
    </c:plotArea>
    <c:legend>
      <c:legendPos val="b"/>
      <c:layout>
        <c:manualLayout>
          <c:xMode val="edge"/>
          <c:yMode val="edge"/>
          <c:x val="0.17260131759291986"/>
          <c:y val="0.90631075464327771"/>
          <c:w val="0.65479736481416029"/>
          <c:h val="9.0120195482763177E-2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0.92088</cdr:x>
      <cdr:y>0.57509</cdr:y>
    </cdr:from>
    <cdr:to>
      <cdr:x>0.99528</cdr:x>
      <cdr:y>0.63564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905241" y="2046383"/>
          <a:ext cx="638682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 rtl="0">
            <a:defRPr sz="1800" b="0" i="0" u="none" strike="noStrike" kern="1200" baseline="0">
              <a:solidFill>
                <a:srgbClr val="737373"/>
              </a:solidFill>
              <a:latin typeface="+mn-lt"/>
              <a:ea typeface="+mn-ea"/>
              <a:cs typeface="+mn-cs"/>
            </a:defRPr>
          </a:pPr>
          <a:r>
            <a:rPr lang="cs-CZ" sz="1400" kern="1200" dirty="0">
              <a:solidFill>
                <a:srgbClr val="737373"/>
              </a:solidFill>
            </a:rPr>
            <a:t>3:11</a:t>
          </a:r>
        </a:p>
      </cdr:txBody>
    </cdr:sp>
  </cdr:relSizeAnchor>
  <cdr:relSizeAnchor xmlns:cdr="http://schemas.openxmlformats.org/drawingml/2006/chartDrawing">
    <cdr:from>
      <cdr:x>0.63853</cdr:x>
      <cdr:y>0.76782</cdr:y>
    </cdr:from>
    <cdr:to>
      <cdr:x>0.74843</cdr:x>
      <cdr:y>0.82837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5481424" y="2732188"/>
          <a:ext cx="943430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>
            <a:defRPr sz="1800" b="0" i="0" u="none" strike="noStrike" kern="1200" baseline="0">
              <a:solidFill>
                <a:srgbClr val="737373"/>
              </a:solidFill>
              <a:latin typeface="+mn-lt"/>
              <a:ea typeface="+mn-ea"/>
              <a:cs typeface="+mn-cs"/>
            </a:defRPr>
          </a:pPr>
          <a:r>
            <a:rPr lang="cs-CZ" sz="1400" kern="1200" dirty="0">
              <a:solidFill>
                <a:srgbClr val="737373"/>
              </a:solidFill>
            </a:rPr>
            <a:t>0:31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8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8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8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92" y="3044310"/>
            <a:ext cx="8156575" cy="850608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92" y="2571750"/>
            <a:ext cx="8156575" cy="283536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745528"/>
            <a:ext cx="8156575" cy="165803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93" y="4178454"/>
            <a:ext cx="8156575" cy="372114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8" name="Picture 7" descr="logo-titu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6888" y="420077"/>
            <a:ext cx="2630424" cy="63398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132284"/>
            <a:ext cx="4585526" cy="1439466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745528"/>
            <a:ext cx="8156575" cy="165803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41" y="267893"/>
            <a:ext cx="4585527" cy="60264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7" y="4177969"/>
            <a:ext cx="8156575" cy="3726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422731"/>
            <a:ext cx="2630424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92" y="3044310"/>
            <a:ext cx="8156575" cy="850608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92" y="2571750"/>
            <a:ext cx="8156575" cy="283536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745528"/>
            <a:ext cx="8156575" cy="165803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93" y="4178454"/>
            <a:ext cx="8156575" cy="372114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422731"/>
            <a:ext cx="2630424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3" y="1132287"/>
            <a:ext cx="8156575" cy="3046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272968"/>
            <a:ext cx="8156575" cy="277603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93" y="270000"/>
            <a:ext cx="8156575" cy="600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3" y="1132287"/>
            <a:ext cx="5394325" cy="3046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272968"/>
            <a:ext cx="8156575" cy="277603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93" y="270000"/>
            <a:ext cx="8156575" cy="600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5" y="1132287"/>
            <a:ext cx="2519363" cy="30456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132287"/>
            <a:ext cx="3949700" cy="3046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272968"/>
            <a:ext cx="8156575" cy="277603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93" y="270000"/>
            <a:ext cx="8156575" cy="600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132287"/>
            <a:ext cx="3956050" cy="3045619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3" y="2571750"/>
            <a:ext cx="8156575" cy="1606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272968"/>
            <a:ext cx="8156575" cy="277603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93" y="270000"/>
            <a:ext cx="8156575" cy="600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5" y="1132285"/>
            <a:ext cx="2519363" cy="1269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93" y="1132285"/>
            <a:ext cx="2638425" cy="1269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132285"/>
            <a:ext cx="2513012" cy="1269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1785"/>
            <a:ext cx="9146841" cy="410051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9" name="Picture 8" descr="logo-zapat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100512"/>
            <a:ext cx="9144000" cy="127158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Picture 13" descr="logo-zapat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6893" y="4745526"/>
            <a:ext cx="249936" cy="19812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132284"/>
            <a:ext cx="4585526" cy="1439466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745528"/>
            <a:ext cx="8156575" cy="165803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41" y="267893"/>
            <a:ext cx="4585527" cy="60264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7" y="4177969"/>
            <a:ext cx="8156575" cy="3726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Picture 11" descr="logo-titu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6888" y="420077"/>
            <a:ext cx="2630424" cy="63398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93" y="267893"/>
            <a:ext cx="8156575" cy="6026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93" y="1132287"/>
            <a:ext cx="8156575" cy="3046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4745529"/>
            <a:ext cx="909464" cy="1658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4745529"/>
            <a:ext cx="5742696" cy="1658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5" y="4745529"/>
            <a:ext cx="481063" cy="1658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6" descr="logo-zapati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Praha 28. </a:t>
            </a:r>
            <a:r>
              <a:rPr lang="cs-CZ" dirty="0" smtClean="0"/>
              <a:t>11. 2019</a:t>
            </a:r>
            <a:endParaRPr lang="cs-C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Ing</a:t>
            </a:r>
            <a:r>
              <a:rPr lang="en-GB" dirty="0"/>
              <a:t>. </a:t>
            </a:r>
            <a:r>
              <a:rPr lang="cs-CZ" dirty="0" smtClean="0"/>
              <a:t>Petr </a:t>
            </a:r>
            <a:r>
              <a:rPr lang="cs-CZ" dirty="0" smtClean="0"/>
              <a:t>Provazník</a:t>
            </a:r>
            <a:endParaRPr lang="en-GB" dirty="0" smtClean="0"/>
          </a:p>
          <a:p>
            <a:pPr marL="0" lvl="1" indent="0">
              <a:buNone/>
            </a:pPr>
            <a:r>
              <a:rPr lang="cs-CZ" dirty="0" smtClean="0"/>
              <a:t>Odbor strategie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200"/>
                </a:solidFill>
              </a:rPr>
              <a:t>Stav studie proveditelnosti</a:t>
            </a:r>
            <a:br>
              <a:rPr lang="cs-CZ" dirty="0">
                <a:solidFill>
                  <a:srgbClr val="FF5200"/>
                </a:solidFill>
              </a:rPr>
            </a:br>
            <a:r>
              <a:rPr lang="cs-CZ" sz="2000" dirty="0">
                <a:solidFill>
                  <a:srgbClr val="FF5200"/>
                </a:solidFill>
              </a:rPr>
              <a:t>II. etapa – rozsah infrastruktury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Praha</a:t>
            </a:r>
            <a:endParaRPr lang="cs-CZ" dirty="0"/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 b="10431"/>
          <a:stretch/>
        </p:blipFill>
        <p:spPr bwMode="auto">
          <a:xfrm>
            <a:off x="813391" y="978198"/>
            <a:ext cx="7517218" cy="361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9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studie </a:t>
            </a:r>
            <a:r>
              <a:rPr lang="cs-CZ" dirty="0" smtClean="0"/>
              <a:t>proveditelnosti</a:t>
            </a:r>
            <a:br>
              <a:rPr lang="cs-CZ" dirty="0" smtClean="0"/>
            </a:br>
            <a:r>
              <a:rPr lang="cs-CZ" sz="2000" dirty="0" smtClean="0"/>
              <a:t>II. etapa – časové dostupnosti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4111311851"/>
              </p:ext>
            </p:extLst>
          </p:nvPr>
        </p:nvGraphicFramePr>
        <p:xfrm>
          <a:off x="222698" y="1099580"/>
          <a:ext cx="8584442" cy="355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3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Přepravní prognóza základní scénář provozu; cílový stav   /   rozdíl při prodloužení intervalu na dvojnásobek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studie proveditelnosti</a:t>
            </a:r>
            <a:br>
              <a:rPr lang="cs-CZ" dirty="0"/>
            </a:br>
            <a:r>
              <a:rPr lang="cs-CZ" sz="2000" dirty="0" smtClean="0">
                <a:solidFill>
                  <a:srgbClr val="FF5200"/>
                </a:solidFill>
              </a:rPr>
              <a:t>II. </a:t>
            </a:r>
            <a:r>
              <a:rPr lang="cs-CZ" sz="2000" dirty="0" smtClean="0">
                <a:solidFill>
                  <a:srgbClr val="FF5200"/>
                </a:solidFill>
              </a:rPr>
              <a:t>etapa – přepravní prognóza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961122" y="1131257"/>
            <a:ext cx="7221757" cy="3069791"/>
            <a:chOff x="515813" y="1131257"/>
            <a:chExt cx="7221757" cy="3069791"/>
          </a:xfrm>
        </p:grpSpPr>
        <p:pic>
          <p:nvPicPr>
            <p:cNvPr id="9" name="Imag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7" t="8741" r="21169" b="14206"/>
            <a:stretch/>
          </p:blipFill>
          <p:spPr>
            <a:xfrm>
              <a:off x="515813" y="1131257"/>
              <a:ext cx="2796660" cy="3069791"/>
            </a:xfrm>
            <a:prstGeom prst="rect">
              <a:avLst/>
            </a:prstGeom>
          </p:spPr>
        </p:pic>
        <p:pic>
          <p:nvPicPr>
            <p:cNvPr id="10" name="Image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9" t="15856" r="25802" b="14552"/>
            <a:stretch/>
          </p:blipFill>
          <p:spPr>
            <a:xfrm>
              <a:off x="4939555" y="1131257"/>
              <a:ext cx="2798015" cy="306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1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7" y="1132286"/>
            <a:ext cx="6424907" cy="34431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cs-CZ" sz="1450" dirty="0" smtClean="0"/>
              <a:t>od roku 2018 intenzivní vzájemná koordinace</a:t>
            </a:r>
          </a:p>
          <a:p>
            <a:pPr>
              <a:spcBef>
                <a:spcPts val="300"/>
              </a:spcBef>
            </a:pPr>
            <a:r>
              <a:rPr lang="cs-CZ" sz="1450" dirty="0"/>
              <a:t>s</a:t>
            </a:r>
            <a:r>
              <a:rPr lang="cs-CZ" sz="1450" dirty="0" smtClean="0"/>
              <a:t>tanoven „společný plánovací prostor“ a „koordinovaný prostor“</a:t>
            </a:r>
          </a:p>
          <a:p>
            <a:pPr>
              <a:spcBef>
                <a:spcPts val="300"/>
              </a:spcBef>
            </a:pPr>
            <a:r>
              <a:rPr lang="cs-CZ" sz="1450" dirty="0" smtClean="0"/>
              <a:t>společné řešení společných oblastí</a:t>
            </a:r>
          </a:p>
          <a:p>
            <a:pPr marL="628650" lvl="2" indent="-250825">
              <a:spcBef>
                <a:spcPts val="300"/>
              </a:spcBef>
            </a:pPr>
            <a:r>
              <a:rPr lang="cs-CZ" sz="1400" dirty="0"/>
              <a:t>t</a:t>
            </a:r>
            <a:r>
              <a:rPr lang="cs-CZ" sz="1400" dirty="0" smtClean="0"/>
              <a:t>echnické a provozní oblasti – napájecí soustavy a jejich rozhraní, počty vlaků</a:t>
            </a:r>
          </a:p>
          <a:p>
            <a:pPr marL="628650" lvl="2" indent="-250825">
              <a:spcBef>
                <a:spcPts val="300"/>
              </a:spcBef>
            </a:pPr>
            <a:r>
              <a:rPr lang="cs-CZ" sz="1400" dirty="0"/>
              <a:t>o</a:t>
            </a:r>
            <a:r>
              <a:rPr lang="cs-CZ" sz="1400" dirty="0" smtClean="0"/>
              <a:t>rganizační oblasti – společné vedení projektu, odborné pracovní skupiny</a:t>
            </a:r>
          </a:p>
          <a:p>
            <a:pPr marL="628650" lvl="2" indent="-250825">
              <a:spcBef>
                <a:spcPts val="300"/>
              </a:spcBef>
            </a:pPr>
            <a:r>
              <a:rPr lang="cs-CZ" sz="1400" dirty="0" smtClean="0"/>
              <a:t>komunikace s veřejností</a:t>
            </a:r>
          </a:p>
          <a:p>
            <a:pPr marL="628650" lvl="2" indent="-250825">
              <a:spcBef>
                <a:spcPts val="300"/>
              </a:spcBef>
            </a:pPr>
            <a:r>
              <a:rPr lang="cs-CZ" sz="1400" dirty="0" smtClean="0"/>
              <a:t>organizace projektové přípravy (společné zadávání </a:t>
            </a:r>
            <a:r>
              <a:rPr lang="cs-CZ" sz="1400" dirty="0" smtClean="0"/>
              <a:t>VZ od </a:t>
            </a:r>
            <a:r>
              <a:rPr lang="cs-CZ" sz="1400" dirty="0" smtClean="0"/>
              <a:t>4.Q 2019)</a:t>
            </a:r>
          </a:p>
          <a:p>
            <a:pPr lvl="0">
              <a:spcBef>
                <a:spcPts val="300"/>
              </a:spcBef>
              <a:buClr>
                <a:srgbClr val="FF5200"/>
              </a:buClr>
              <a:buFont typeface="Wingdings" panose="05000000000000000000" pitchFamily="2" charset="2"/>
              <a:buChar char="Ø"/>
            </a:pPr>
            <a:r>
              <a:rPr lang="cs-CZ" sz="1500" b="1" dirty="0" smtClean="0">
                <a:solidFill>
                  <a:srgbClr val="002B59"/>
                </a:solidFill>
              </a:rPr>
              <a:t>smlouva o spolupráci v oblasti projektové přípravy stavby mezi SŽDC a DB </a:t>
            </a:r>
            <a:r>
              <a:rPr lang="cs-CZ" sz="1500" b="1" dirty="0" err="1" smtClean="0">
                <a:solidFill>
                  <a:srgbClr val="002B59"/>
                </a:solidFill>
              </a:rPr>
              <a:t>Netz</a:t>
            </a:r>
            <a:endParaRPr lang="cs-CZ" sz="1500" b="1" dirty="0" smtClean="0">
              <a:solidFill>
                <a:srgbClr val="002B59"/>
              </a:solidFill>
            </a:endParaRPr>
          </a:p>
          <a:p>
            <a:pPr lvl="0">
              <a:spcBef>
                <a:spcPts val="300"/>
              </a:spcBef>
              <a:buClr>
                <a:srgbClr val="FF5200"/>
              </a:buClr>
              <a:buFont typeface="Wingdings" panose="05000000000000000000" pitchFamily="2" charset="2"/>
              <a:buChar char="Ø"/>
            </a:pPr>
            <a:r>
              <a:rPr lang="cs-CZ" sz="1500" b="1" dirty="0" smtClean="0">
                <a:solidFill>
                  <a:srgbClr val="002B59"/>
                </a:solidFill>
              </a:rPr>
              <a:t>paralelně probíhá příprava mezistátní smlouvy o výstavbě a provozu</a:t>
            </a:r>
            <a:endParaRPr lang="cs-CZ" sz="1500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Přeshraniční úsek – společně s DB </a:t>
            </a:r>
            <a:r>
              <a:rPr lang="cs-CZ" dirty="0" err="1" smtClean="0"/>
              <a:t>Netz</a:t>
            </a:r>
            <a:r>
              <a:rPr lang="cs-CZ" dirty="0" smtClean="0"/>
              <a:t> AG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  <p:pic>
        <p:nvPicPr>
          <p:cNvPr id="9" name="Picture 2" descr="C:\Users\Provaznik\Documents\_O26_prac\SP_Praha-Dresden\DB+SZDC\2018_11_29-Ministerstva-Praha\SŽDC-DB NET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96" y="1126672"/>
            <a:ext cx="1604101" cy="3465577"/>
          </a:xfrm>
          <a:prstGeom prst="rect">
            <a:avLst/>
          </a:prstGeom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cs-CZ" sz="1600" dirty="0" smtClean="0"/>
              <a:t>Schválena výjimka ze směrnice V-2/2012 MD pro úseky: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alší postup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86" y="1449735"/>
            <a:ext cx="1748885" cy="2473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1"/>
          <p:cNvSpPr txBox="1">
            <a:spLocks/>
          </p:cNvSpPr>
          <p:nvPr/>
        </p:nvSpPr>
        <p:spPr>
          <a:xfrm>
            <a:off x="507405" y="1439783"/>
            <a:ext cx="6212372" cy="2505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cs-CZ" sz="1600" dirty="0" smtClean="0"/>
              <a:t>Praha – Vysočany – Lovosice/Litoměřice </a:t>
            </a:r>
          </a:p>
          <a:p>
            <a:pPr>
              <a:spcBef>
                <a:spcPts val="800"/>
              </a:spcBef>
            </a:pPr>
            <a:r>
              <a:rPr lang="cs-CZ" sz="1600" dirty="0"/>
              <a:t>Ústí nad Labem západ – státní hranice</a:t>
            </a:r>
          </a:p>
          <a:p>
            <a:pPr marL="360000" lvl="1" indent="0">
              <a:spcBef>
                <a:spcPts val="800"/>
              </a:spcBef>
              <a:buClr>
                <a:schemeClr val="tx2"/>
              </a:buClr>
              <a:buNone/>
            </a:pPr>
            <a:r>
              <a:rPr lang="cs-CZ" sz="1400" dirty="0"/>
              <a:t>Před schválením Studie proveditelnosti CK </a:t>
            </a:r>
            <a:r>
              <a:rPr lang="cs-CZ" sz="1400" dirty="0" smtClean="0"/>
              <a:t>MD:</a:t>
            </a:r>
            <a:endParaRPr lang="cs-CZ" sz="1400" dirty="0"/>
          </a:p>
          <a:p>
            <a:pPr lvl="2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1400" dirty="0" smtClean="0"/>
              <a:t>zahájení projektových prací včetně souvisejících činností (průzkumy, zaměření,…) týkajících se územního řízení</a:t>
            </a:r>
            <a:endParaRPr lang="cs-CZ" sz="1400" u="sng" dirty="0" smtClean="0"/>
          </a:p>
          <a:p>
            <a:pPr lvl="2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1400" dirty="0" smtClean="0"/>
              <a:t>žádost </a:t>
            </a:r>
            <a:r>
              <a:rPr lang="cs-CZ" sz="1400" dirty="0"/>
              <a:t>o pořízení změn Zásad územního </a:t>
            </a:r>
            <a:r>
              <a:rPr lang="cs-CZ" sz="1400" dirty="0" smtClean="0"/>
              <a:t>rozvoje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cs-CZ" sz="1600" b="1" dirty="0"/>
              <a:t>p</a:t>
            </a:r>
            <a:r>
              <a:rPr lang="cs-CZ" sz="1600" b="1" dirty="0" smtClean="0"/>
              <a:t>odkladové průzkumy a zaměření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cs-CZ" sz="1600" b="1" dirty="0"/>
              <a:t>ž</a:t>
            </a:r>
            <a:r>
              <a:rPr lang="cs-CZ" sz="1600" b="1" dirty="0" smtClean="0"/>
              <a:t>ádost o umístění návrhového </a:t>
            </a:r>
            <a:r>
              <a:rPr lang="cs-CZ" sz="1600" b="1" dirty="0" smtClean="0"/>
              <a:t>koridoru v </a:t>
            </a:r>
            <a:r>
              <a:rPr lang="cs-CZ" sz="1600" b="1" dirty="0" smtClean="0"/>
              <a:t>ZÚR ÚK </a:t>
            </a:r>
            <a:r>
              <a:rPr lang="cs-CZ" sz="1600" b="1" spc="-50" dirty="0" smtClean="0"/>
              <a:t>(po dokončení SP; v celém úseku)</a:t>
            </a:r>
            <a:endParaRPr lang="cs-CZ" sz="1600" b="1" spc="-50" dirty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4191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cs-CZ" sz="1800" dirty="0" smtClean="0"/>
              <a:t>Komunikace projektu s veřejností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alší postup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507405" y="1439783"/>
            <a:ext cx="5877799" cy="2505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cs-CZ" sz="1600" dirty="0" smtClean="0"/>
              <a:t>informativní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oboustranným dialogem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kraje</a:t>
            </a:r>
            <a:r>
              <a:rPr lang="cs-CZ" sz="1600" dirty="0"/>
              <a:t>, města, zájmové </a:t>
            </a:r>
            <a:r>
              <a:rPr lang="cs-CZ" sz="1600" dirty="0" smtClean="0"/>
              <a:t>skupiny a organizace</a:t>
            </a:r>
            <a:endParaRPr lang="cs-CZ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veřejnost</a:t>
            </a:r>
            <a:endParaRPr lang="cs-CZ" sz="1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600" dirty="0" smtClean="0"/>
              <a:t>zpracování a aplikace plánu komunikace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 smtClean="0"/>
              <a:t>dostupné pravidelné informace o projektu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 smtClean="0"/>
              <a:t>edukace veřejnosti o možnostech konstruktivního zapojení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 smtClean="0"/>
              <a:t>vypořádání podnětů (posouzení/zapracování)</a:t>
            </a:r>
          </a:p>
          <a:p>
            <a:pPr marL="1074738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s-CZ" sz="1800" b="1" dirty="0"/>
              <a:t>v</a:t>
            </a:r>
            <a:r>
              <a:rPr lang="cs-CZ" sz="1800" b="1" dirty="0" smtClean="0"/>
              <a:t>eřejností akceptovatelný </a:t>
            </a:r>
            <a:r>
              <a:rPr lang="cs-CZ" sz="1800" b="1" dirty="0" smtClean="0"/>
              <a:t>projekt</a:t>
            </a:r>
            <a:endParaRPr lang="cs-CZ" sz="18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29851" r="10028" b="40099"/>
          <a:stretch/>
        </p:blipFill>
        <p:spPr>
          <a:xfrm>
            <a:off x="6385204" y="2986046"/>
            <a:ext cx="2314342" cy="1234586"/>
          </a:xfrm>
          <a:prstGeom prst="rect">
            <a:avLst/>
          </a:prstGeom>
          <a:noFill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31724" r="18783" b="35834"/>
          <a:stretch/>
        </p:blipFill>
        <p:spPr>
          <a:xfrm>
            <a:off x="6385204" y="1134054"/>
            <a:ext cx="2314342" cy="1718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2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94558" y="1132284"/>
            <a:ext cx="5258909" cy="143946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Nové železniční spojení Drážďany – Praha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252000" lvl="1" indent="0">
              <a:buNone/>
            </a:pPr>
            <a:r>
              <a:rPr lang="cs-CZ" dirty="0" smtClean="0"/>
              <a:t>Ing</a:t>
            </a:r>
            <a:r>
              <a:rPr lang="cs-CZ" dirty="0"/>
              <a:t>. </a:t>
            </a:r>
            <a:r>
              <a:rPr lang="cs-CZ" dirty="0" smtClean="0"/>
              <a:t>Petr </a:t>
            </a:r>
            <a:r>
              <a:rPr lang="cs-CZ" dirty="0" smtClean="0"/>
              <a:t>Provazník</a:t>
            </a:r>
            <a:endParaRPr lang="cs-CZ" dirty="0" smtClean="0"/>
          </a:p>
          <a:p>
            <a:pPr marL="504000" lvl="2" indent="0">
              <a:buNone/>
            </a:pPr>
            <a:r>
              <a:rPr lang="cs-CZ" dirty="0" smtClean="0"/>
              <a:t>Odbor </a:t>
            </a:r>
            <a:r>
              <a:rPr lang="cs-CZ" dirty="0" smtClean="0"/>
              <a:t>strategie </a:t>
            </a:r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ProvaznikP@szdc.cz</a:t>
            </a:r>
            <a:endParaRPr lang="cs-CZ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www.szdc.cz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© Správa železniční dopravní cesty, státní organizace </a:t>
            </a:r>
          </a:p>
          <a:p>
            <a:pPr marL="0" indent="0">
              <a:buNone/>
            </a:pPr>
            <a:r>
              <a:rPr lang="cs-CZ"/>
              <a:t>Dlážděná 1003/7, 110 00 Praha 1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Popis projektu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Stav studie proveditelnosti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Přeshraniční úsek – spolupráce s DB </a:t>
            </a:r>
            <a:r>
              <a:rPr lang="cs-CZ" sz="2400" dirty="0" err="1" smtClean="0"/>
              <a:t>Netz</a:t>
            </a:r>
            <a:r>
              <a:rPr lang="cs-CZ" sz="2400" dirty="0" smtClean="0"/>
              <a:t> AG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Další postup</a:t>
            </a:r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železniční spojení Drážďany – Praha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 smtClean="0"/>
              <a:t>Nové železniční spojení Drážďany –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0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"/>
          <a:stretch/>
        </p:blipFill>
        <p:spPr bwMode="auto">
          <a:xfrm>
            <a:off x="5928713" y="2044434"/>
            <a:ext cx="2715768" cy="268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>
                <a:solidFill>
                  <a:srgbClr val="002B59"/>
                </a:solidFill>
              </a:rPr>
              <a:pPr/>
              <a:t>3</a:t>
            </a:fld>
            <a:endParaRPr lang="cs-CZ" dirty="0">
              <a:solidFill>
                <a:srgbClr val="002B59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Praha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96888" y="270000"/>
            <a:ext cx="8156575" cy="600534"/>
          </a:xfrm>
        </p:spPr>
        <p:txBody>
          <a:bodyPr/>
          <a:lstStyle/>
          <a:p>
            <a:r>
              <a:rPr lang="cs-CZ" dirty="0"/>
              <a:t>Popis projektu</a:t>
            </a:r>
            <a:br>
              <a:rPr lang="cs-CZ" dirty="0"/>
            </a:br>
            <a:r>
              <a:rPr lang="cs-CZ" sz="2000" dirty="0" smtClean="0"/>
              <a:t>Cíle projektu</a:t>
            </a:r>
            <a:endParaRPr lang="en-GB" sz="2000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96889" y="1132286"/>
            <a:ext cx="4735512" cy="3524776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dirty="0" smtClean="0"/>
              <a:t>Zvýšení kapacity</a:t>
            </a:r>
            <a:endParaRPr lang="en-GB" sz="1800" b="1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0" dirty="0"/>
              <a:t>p</a:t>
            </a:r>
            <a:r>
              <a:rPr lang="cs-CZ" sz="1800" b="0" dirty="0" smtClean="0"/>
              <a:t>řeshraniční úsek pro nákladní dopravu</a:t>
            </a:r>
            <a:endParaRPr lang="cs-CZ" sz="1800" b="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0" dirty="0" smtClean="0"/>
              <a:t>vnitrostátní úseky pro osobní dopravu</a:t>
            </a:r>
            <a:endParaRPr lang="cs-CZ" sz="1800" b="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 smtClean="0"/>
              <a:t>Zkrácení cestovních dob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dirty="0" smtClean="0"/>
              <a:t>Zlepšení dopravní obslužnosti regionů</a:t>
            </a:r>
            <a:endParaRPr lang="cs-CZ" sz="18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dirty="0" smtClean="0"/>
              <a:t>Podpora ekonomického růstu regionů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dirty="0" smtClean="0"/>
              <a:t>Snížení dopadů dopravy na životní prostředí</a:t>
            </a:r>
            <a:endParaRPr lang="cs-CZ" sz="1800" dirty="0"/>
          </a:p>
        </p:txBody>
      </p:sp>
      <p:pic>
        <p:nvPicPr>
          <p:cNvPr id="7" name="Picture 4" descr="https://www.zelpage.cz/fotogalerie/big/3712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 b="8464"/>
          <a:stretch/>
        </p:blipFill>
        <p:spPr bwMode="auto">
          <a:xfrm>
            <a:off x="5944923" y="573209"/>
            <a:ext cx="2699558" cy="143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745207" y="4576037"/>
            <a:ext cx="899277" cy="190240"/>
          </a:xfrm>
          <a:prstGeom prst="rect">
            <a:avLst/>
          </a:prstGeom>
          <a:noFill/>
          <a:ln w="12700">
            <a:noFill/>
          </a:ln>
        </p:spPr>
        <p:txBody>
          <a:bodyPr wrap="square" lIns="18000" tIns="18000" rIns="18000" bIns="18000" rtlCol="0">
            <a:spAutoFit/>
          </a:bodyPr>
          <a:lstStyle/>
          <a:p>
            <a:pPr algn="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mapy.cz</a:t>
            </a:r>
          </a:p>
        </p:txBody>
      </p:sp>
    </p:spTree>
    <p:extLst>
      <p:ext uri="{BB962C8B-B14F-4D97-AF65-F5344CB8AC3E}">
        <p14:creationId xmlns:p14="http://schemas.microsoft.com/office/powerpoint/2010/main" val="17820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>
                <a:solidFill>
                  <a:srgbClr val="002B59"/>
                </a:solidFill>
              </a:rPr>
              <a:pPr/>
              <a:t>4</a:t>
            </a:fld>
            <a:endParaRPr lang="cs-CZ" dirty="0">
              <a:solidFill>
                <a:srgbClr val="002B59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Praha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96888" y="270000"/>
            <a:ext cx="8156575" cy="600534"/>
          </a:xfrm>
        </p:spPr>
        <p:txBody>
          <a:bodyPr/>
          <a:lstStyle/>
          <a:p>
            <a:r>
              <a:rPr lang="cs-CZ" dirty="0" smtClean="0"/>
              <a:t>Popis projektu</a:t>
            </a:r>
            <a:br>
              <a:rPr lang="cs-CZ" dirty="0" smtClean="0"/>
            </a:br>
            <a:r>
              <a:rPr lang="cs-CZ" sz="2000" dirty="0" smtClean="0"/>
              <a:t>Klíčové ukazatele</a:t>
            </a:r>
            <a:endParaRPr lang="en-GB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96888" y="1132286"/>
            <a:ext cx="5400519" cy="3524776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cs-CZ" sz="1400" b="1" dirty="0" smtClean="0"/>
              <a:t>Úsek </a:t>
            </a:r>
            <a:r>
              <a:rPr lang="cs-CZ" sz="1400" b="1" dirty="0"/>
              <a:t>Praha – Litoměřice</a:t>
            </a:r>
          </a:p>
          <a:p>
            <a:pPr lvl="1"/>
            <a:r>
              <a:rPr lang="cs-CZ" sz="1050" b="0" dirty="0"/>
              <a:t>57,9 km</a:t>
            </a:r>
          </a:p>
          <a:p>
            <a:pPr lvl="1"/>
            <a:r>
              <a:rPr lang="cs-CZ" sz="1050" b="0" dirty="0"/>
              <a:t>osobní doprava</a:t>
            </a:r>
          </a:p>
          <a:p>
            <a:pPr lvl="1"/>
            <a:r>
              <a:rPr lang="cs-CZ" sz="1050" b="0" dirty="0"/>
              <a:t>návrhová rychlost až 350 km/h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cs-CZ" sz="1400" b="1" dirty="0"/>
              <a:t>Úsek Litoměřice – Ústí nad Labem</a:t>
            </a:r>
          </a:p>
          <a:p>
            <a:pPr lvl="1"/>
            <a:r>
              <a:rPr lang="cs-CZ" sz="1050" b="0" dirty="0"/>
              <a:t>21,5 km</a:t>
            </a:r>
          </a:p>
          <a:p>
            <a:pPr lvl="1"/>
            <a:r>
              <a:rPr lang="cs-CZ" sz="1050" b="0" dirty="0"/>
              <a:t>smíšená doprava</a:t>
            </a:r>
          </a:p>
          <a:p>
            <a:pPr lvl="1"/>
            <a:r>
              <a:rPr lang="cs-CZ" sz="1050" b="0" dirty="0"/>
              <a:t>návrhová rychlost až 250 km/h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cs-CZ" sz="1400" b="1" spc="-50" dirty="0"/>
              <a:t>Úsek Ústí nad Labem – </a:t>
            </a:r>
            <a:r>
              <a:rPr lang="cs-CZ" sz="1400" b="1" spc="-50" dirty="0" err="1"/>
              <a:t>Heidenau</a:t>
            </a:r>
            <a:r>
              <a:rPr lang="cs-CZ" sz="1400" b="1" spc="-50" dirty="0"/>
              <a:t> (</a:t>
            </a:r>
            <a:r>
              <a:rPr lang="cs-CZ" sz="1400" b="1" spc="-50" dirty="0" err="1"/>
              <a:t>Dresden</a:t>
            </a:r>
            <a:r>
              <a:rPr lang="cs-CZ" sz="1400" b="1" spc="-50" dirty="0"/>
              <a:t>)</a:t>
            </a:r>
          </a:p>
          <a:p>
            <a:pPr lvl="1"/>
            <a:r>
              <a:rPr lang="cs-CZ" sz="1050" b="0" dirty="0"/>
              <a:t>16,4 km (na území ČR)</a:t>
            </a:r>
          </a:p>
          <a:p>
            <a:pPr lvl="1"/>
            <a:r>
              <a:rPr lang="cs-CZ" sz="1050" b="0" dirty="0"/>
              <a:t>smíšená doprava (vyšší podíl nákladní  dopravy)</a:t>
            </a:r>
          </a:p>
          <a:p>
            <a:pPr lvl="1"/>
            <a:r>
              <a:rPr lang="cs-CZ" sz="1050" b="0" dirty="0"/>
              <a:t>návrhová rychlost až 200 km/h (osobní vlaky) / 120 km/h (nákladní vlaky)</a:t>
            </a:r>
            <a:endParaRPr lang="cs-CZ" sz="800" dirty="0"/>
          </a:p>
          <a:p>
            <a:pPr lvl="1">
              <a:spcAft>
                <a:spcPts val="300"/>
              </a:spcAft>
            </a:pPr>
            <a:r>
              <a:rPr lang="cs-CZ" sz="1050" b="0" dirty="0"/>
              <a:t>Krušnohorský tunel délky cca 26</a:t>
            </a:r>
            <a:r>
              <a:rPr lang="en-GB" sz="1050" b="0" dirty="0"/>
              <a:t> km</a:t>
            </a:r>
            <a:endParaRPr lang="cs-CZ" sz="1050" b="0" dirty="0"/>
          </a:p>
          <a:p>
            <a:pPr marL="0" indent="0">
              <a:spcAft>
                <a:spcPts val="300"/>
              </a:spcAft>
              <a:buNone/>
            </a:pPr>
            <a:r>
              <a:rPr lang="cs-CZ" sz="1400" b="1" dirty="0"/>
              <a:t>Odbočná větev</a:t>
            </a:r>
            <a:r>
              <a:rPr lang="en-GB" sz="1400" b="1" dirty="0"/>
              <a:t> </a:t>
            </a:r>
            <a:r>
              <a:rPr lang="cs-CZ" sz="1400" b="1" dirty="0"/>
              <a:t>Nová Ves</a:t>
            </a:r>
            <a:r>
              <a:rPr lang="en-GB" sz="1400" b="1" dirty="0"/>
              <a:t> – </a:t>
            </a:r>
            <a:r>
              <a:rPr lang="en-GB" sz="1400" b="1" dirty="0" err="1"/>
              <a:t>Louny</a:t>
            </a:r>
            <a:r>
              <a:rPr lang="en-GB" sz="1400" b="1" dirty="0"/>
              <a:t> – Most</a:t>
            </a:r>
            <a:endParaRPr lang="cs-CZ" sz="1400" b="1" dirty="0"/>
          </a:p>
          <a:p>
            <a:pPr marL="352425" indent="-273050">
              <a:buFont typeface="Wingdings" panose="05000000000000000000" pitchFamily="2" charset="2"/>
              <a:buChar char="Ø"/>
            </a:pPr>
            <a:r>
              <a:rPr lang="cs-CZ" sz="1200" spc="-50" dirty="0"/>
              <a:t>174 km nových dvoukolejných tratí</a:t>
            </a:r>
          </a:p>
          <a:p>
            <a:pPr marL="352425" indent="-273050">
              <a:buFont typeface="Wingdings" panose="05000000000000000000" pitchFamily="2" charset="2"/>
              <a:buChar char="Ø"/>
            </a:pPr>
            <a:r>
              <a:rPr lang="cs-CZ" sz="1200" spc="-50" dirty="0"/>
              <a:t>138 mld. CZK </a:t>
            </a:r>
            <a:r>
              <a:rPr lang="cs-CZ" sz="1050" spc="-50" dirty="0"/>
              <a:t>(</a:t>
            </a:r>
            <a:r>
              <a:rPr lang="cs-CZ" sz="1050" spc="-50" dirty="0" err="1"/>
              <a:t>předp</a:t>
            </a:r>
            <a:r>
              <a:rPr lang="cs-CZ" sz="1050" spc="-50" dirty="0"/>
              <a:t>. </a:t>
            </a:r>
            <a:r>
              <a:rPr lang="cs-CZ" sz="1050" spc="-50" dirty="0" err="1"/>
              <a:t>inv</a:t>
            </a:r>
            <a:r>
              <a:rPr lang="cs-CZ" sz="1050" spc="-50" dirty="0"/>
              <a:t>. náklady dle I. etapy SP)</a:t>
            </a:r>
            <a:endParaRPr lang="en-GB" sz="1200" spc="-50" dirty="0"/>
          </a:p>
        </p:txBody>
      </p:sp>
      <p:pic>
        <p:nvPicPr>
          <p:cNvPr id="5122" name="Picture 2" descr="C:\Users\Provaznik\Documents\_O26_prac\SP_Praha-Dresden\HIS\schemata\RS4 - varianty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57" y="723900"/>
            <a:ext cx="2836855" cy="40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400" b="1" dirty="0" smtClean="0"/>
              <a:t>Program </a:t>
            </a:r>
            <a:r>
              <a:rPr lang="cs-CZ" sz="1400" b="1" dirty="0"/>
              <a:t>rozvoje rychlých železničních spojení v České </a:t>
            </a:r>
            <a:r>
              <a:rPr lang="cs-CZ" sz="1400" b="1" dirty="0" smtClean="0"/>
              <a:t>republice, </a:t>
            </a:r>
            <a:r>
              <a:rPr lang="cs-CZ" sz="1400" b="1" i="1" dirty="0" smtClean="0"/>
              <a:t>schválený usnesením Vlády dne 22. 5. 2017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400" b="1" dirty="0" smtClean="0"/>
              <a:t>Podkladové dokumentace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0" dirty="0" smtClean="0"/>
              <a:t>ÚTS </a:t>
            </a:r>
            <a:r>
              <a:rPr lang="cs-CZ" sz="1400" b="0" dirty="0"/>
              <a:t>nová trať Litoměřice – Ústí nad Labem – st. hranice SRN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0" dirty="0"/>
              <a:t>Inženýrsko-environmentální analýza nového železničního spojení Lovosice – Drážďany na území ČR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0" dirty="0"/>
              <a:t>Vyhodnocení projektu nového železničního spojení Praha – Drážďany na území ČR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0" dirty="0"/>
              <a:t>Technicko-provozní studie – technická řešení VRT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0" dirty="0"/>
              <a:t>ÚTS VRT Praha – Litoměřice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0" dirty="0"/>
              <a:t>Vyhodnocení vlivu tras RS zapojených do ŽUP na udržitelný rozvoj </a:t>
            </a:r>
            <a:r>
              <a:rPr lang="cs-CZ" sz="1400" b="0" dirty="0" smtClean="0"/>
              <a:t>území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0" dirty="0"/>
              <a:t>ÚTS Nová trať Kralupy nad Vltavou – </a:t>
            </a:r>
            <a:r>
              <a:rPr lang="cs-CZ" sz="1400" b="0" dirty="0" smtClean="0"/>
              <a:t>Most</a:t>
            </a: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cs-CZ" sz="1400" dirty="0" smtClean="0"/>
              <a:t>Koridory územních rezerv / návrhu v ZÚR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cs-CZ" sz="1400" spc="-50" dirty="0" smtClean="0"/>
              <a:t>Technické předpisy pro návrh vysokorychlostních tratí ve stupni DÚR   </a:t>
            </a:r>
            <a:r>
              <a:rPr lang="cs-CZ" sz="1400" spc="-50" dirty="0" smtClean="0"/>
              <a:t>                            </a:t>
            </a:r>
            <a:r>
              <a:rPr lang="cs-CZ" sz="1400" i="1" spc="-50" dirty="0" smtClean="0"/>
              <a:t>(</a:t>
            </a:r>
            <a:r>
              <a:rPr lang="cs-CZ" sz="1400" i="1" spc="-50" dirty="0" smtClean="0"/>
              <a:t>v přípravě ve spolupráci s SNCF)</a:t>
            </a:r>
            <a:endParaRPr lang="en-GB" sz="1400" i="1" spc="-50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projektu</a:t>
            </a:r>
            <a:br>
              <a:rPr lang="cs-CZ" dirty="0" smtClean="0"/>
            </a:br>
            <a:r>
              <a:rPr lang="cs-CZ" sz="2000" dirty="0" smtClean="0"/>
              <a:t>Východiska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>
                <a:solidFill>
                  <a:srgbClr val="002B59"/>
                </a:solidFill>
              </a:rPr>
              <a:pPr/>
              <a:t>5</a:t>
            </a:fld>
            <a:endParaRPr lang="cs-CZ" dirty="0">
              <a:solidFill>
                <a:srgbClr val="002B59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Praha</a:t>
            </a:r>
          </a:p>
        </p:txBody>
      </p:sp>
    </p:spTree>
    <p:extLst>
      <p:ext uri="{BB962C8B-B14F-4D97-AF65-F5344CB8AC3E}">
        <p14:creationId xmlns:p14="http://schemas.microsoft.com/office/powerpoint/2010/main" val="34734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studie proveditelnosti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600" dirty="0"/>
              <a:t>Název: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200" b="1" dirty="0"/>
              <a:t>Studie </a:t>
            </a:r>
            <a:r>
              <a:rPr lang="cs-CZ" sz="1200" b="1" dirty="0" smtClean="0"/>
              <a:t>proveditelnosti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200" b="1" dirty="0" smtClean="0"/>
              <a:t>nového </a:t>
            </a:r>
            <a:r>
              <a:rPr lang="cs-CZ" sz="1200" b="1" dirty="0"/>
              <a:t>železničního spojení Praha – Drážďany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s-CZ" sz="12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600" dirty="0"/>
              <a:t>Objednatel: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200" b="1" dirty="0"/>
              <a:t>Správa železniční dopravní </a:t>
            </a:r>
            <a:r>
              <a:rPr lang="cs-CZ" sz="1200" b="1" dirty="0" smtClean="0"/>
              <a:t>cesty, státní </a:t>
            </a:r>
            <a:r>
              <a:rPr lang="cs-CZ" sz="1200" b="1" dirty="0" smtClean="0"/>
              <a:t>organizace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s-CZ" sz="1200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600" dirty="0" smtClean="0"/>
              <a:t>Dodavatel</a:t>
            </a:r>
            <a:r>
              <a:rPr lang="cs-CZ" sz="1600" dirty="0"/>
              <a:t>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/>
              <a:t>Společnost CEDOP + </a:t>
            </a:r>
            <a:r>
              <a:rPr lang="cs-CZ" sz="1100" b="1" dirty="0" smtClean="0"/>
              <a:t>EGIS pro </a:t>
            </a:r>
            <a:r>
              <a:rPr lang="cs-CZ" sz="1100" b="1" dirty="0"/>
              <a:t>vysokorychlostní trať </a:t>
            </a:r>
            <a:endParaRPr lang="cs-CZ" sz="1100" b="1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 dirty="0" smtClean="0"/>
              <a:t>Praha </a:t>
            </a:r>
            <a:r>
              <a:rPr lang="cs-CZ" sz="1100" b="1" dirty="0"/>
              <a:t>– </a:t>
            </a:r>
            <a:r>
              <a:rPr lang="cs-CZ" sz="1100" b="1" dirty="0" smtClean="0"/>
              <a:t>Drážďany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100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200" b="1" dirty="0" smtClean="0"/>
              <a:t>Zpracování</a:t>
            </a:r>
            <a:r>
              <a:rPr lang="cs-CZ" sz="1200" b="1" dirty="0"/>
              <a:t>: 2017 </a:t>
            </a:r>
            <a:r>
              <a:rPr lang="cs-CZ" sz="1200" b="1" dirty="0" smtClean="0"/>
              <a:t>– 2019</a:t>
            </a:r>
            <a:endParaRPr lang="cs-CZ" sz="1200" b="1" dirty="0"/>
          </a:p>
          <a:p>
            <a:endParaRPr lang="cs-CZ" sz="16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5206428" y="957061"/>
            <a:ext cx="3497837" cy="3576607"/>
            <a:chOff x="5394643" y="2493161"/>
            <a:chExt cx="3497837" cy="357660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643" y="2493161"/>
              <a:ext cx="3497837" cy="3576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bdélník 1"/>
            <p:cNvSpPr/>
            <p:nvPr/>
          </p:nvSpPr>
          <p:spPr>
            <a:xfrm>
              <a:off x="6479224" y="4628753"/>
              <a:ext cx="644012" cy="197545"/>
            </a:xfrm>
            <a:custGeom>
              <a:avLst/>
              <a:gdLst>
                <a:gd name="connsiteX0" fmla="*/ 0 w 627344"/>
                <a:gd name="connsiteY0" fmla="*/ 0 h 288032"/>
                <a:gd name="connsiteX1" fmla="*/ 627344 w 627344"/>
                <a:gd name="connsiteY1" fmla="*/ 0 h 288032"/>
                <a:gd name="connsiteX2" fmla="*/ 627344 w 627344"/>
                <a:gd name="connsiteY2" fmla="*/ 288032 h 288032"/>
                <a:gd name="connsiteX3" fmla="*/ 0 w 627344"/>
                <a:gd name="connsiteY3" fmla="*/ 288032 h 288032"/>
                <a:gd name="connsiteX4" fmla="*/ 0 w 627344"/>
                <a:gd name="connsiteY4" fmla="*/ 0 h 288032"/>
                <a:gd name="connsiteX0" fmla="*/ 0 w 658300"/>
                <a:gd name="connsiteY0" fmla="*/ 0 h 288032"/>
                <a:gd name="connsiteX1" fmla="*/ 658300 w 658300"/>
                <a:gd name="connsiteY1" fmla="*/ 47625 h 288032"/>
                <a:gd name="connsiteX2" fmla="*/ 627344 w 658300"/>
                <a:gd name="connsiteY2" fmla="*/ 288032 h 288032"/>
                <a:gd name="connsiteX3" fmla="*/ 0 w 658300"/>
                <a:gd name="connsiteY3" fmla="*/ 288032 h 288032"/>
                <a:gd name="connsiteX4" fmla="*/ 0 w 658300"/>
                <a:gd name="connsiteY4" fmla="*/ 0 h 288032"/>
                <a:gd name="connsiteX0" fmla="*/ 0 w 658300"/>
                <a:gd name="connsiteY0" fmla="*/ 0 h 254695"/>
                <a:gd name="connsiteX1" fmla="*/ 658300 w 658300"/>
                <a:gd name="connsiteY1" fmla="*/ 14288 h 254695"/>
                <a:gd name="connsiteX2" fmla="*/ 627344 w 658300"/>
                <a:gd name="connsiteY2" fmla="*/ 254695 h 254695"/>
                <a:gd name="connsiteX3" fmla="*/ 0 w 658300"/>
                <a:gd name="connsiteY3" fmla="*/ 254695 h 254695"/>
                <a:gd name="connsiteX4" fmla="*/ 0 w 658300"/>
                <a:gd name="connsiteY4" fmla="*/ 0 h 254695"/>
                <a:gd name="connsiteX0" fmla="*/ 7144 w 658300"/>
                <a:gd name="connsiteY0" fmla="*/ 21431 h 240407"/>
                <a:gd name="connsiteX1" fmla="*/ 658300 w 658300"/>
                <a:gd name="connsiteY1" fmla="*/ 0 h 240407"/>
                <a:gd name="connsiteX2" fmla="*/ 627344 w 658300"/>
                <a:gd name="connsiteY2" fmla="*/ 240407 h 240407"/>
                <a:gd name="connsiteX3" fmla="*/ 0 w 658300"/>
                <a:gd name="connsiteY3" fmla="*/ 240407 h 240407"/>
                <a:gd name="connsiteX4" fmla="*/ 7144 w 658300"/>
                <a:gd name="connsiteY4" fmla="*/ 21431 h 240407"/>
                <a:gd name="connsiteX0" fmla="*/ 7144 w 658300"/>
                <a:gd name="connsiteY0" fmla="*/ 52387 h 240407"/>
                <a:gd name="connsiteX1" fmla="*/ 658300 w 658300"/>
                <a:gd name="connsiteY1" fmla="*/ 0 h 240407"/>
                <a:gd name="connsiteX2" fmla="*/ 627344 w 658300"/>
                <a:gd name="connsiteY2" fmla="*/ 240407 h 240407"/>
                <a:gd name="connsiteX3" fmla="*/ 0 w 658300"/>
                <a:gd name="connsiteY3" fmla="*/ 240407 h 240407"/>
                <a:gd name="connsiteX4" fmla="*/ 7144 w 658300"/>
                <a:gd name="connsiteY4" fmla="*/ 52387 h 240407"/>
                <a:gd name="connsiteX0" fmla="*/ 14288 w 658300"/>
                <a:gd name="connsiteY0" fmla="*/ 4762 h 240407"/>
                <a:gd name="connsiteX1" fmla="*/ 658300 w 658300"/>
                <a:gd name="connsiteY1" fmla="*/ 0 h 240407"/>
                <a:gd name="connsiteX2" fmla="*/ 627344 w 658300"/>
                <a:gd name="connsiteY2" fmla="*/ 240407 h 240407"/>
                <a:gd name="connsiteX3" fmla="*/ 0 w 658300"/>
                <a:gd name="connsiteY3" fmla="*/ 240407 h 240407"/>
                <a:gd name="connsiteX4" fmla="*/ 14288 w 658300"/>
                <a:gd name="connsiteY4" fmla="*/ 4762 h 240407"/>
                <a:gd name="connsiteX0" fmla="*/ 0 w 644012"/>
                <a:gd name="connsiteY0" fmla="*/ 4762 h 240407"/>
                <a:gd name="connsiteX1" fmla="*/ 644012 w 644012"/>
                <a:gd name="connsiteY1" fmla="*/ 0 h 240407"/>
                <a:gd name="connsiteX2" fmla="*/ 613056 w 644012"/>
                <a:gd name="connsiteY2" fmla="*/ 240407 h 240407"/>
                <a:gd name="connsiteX3" fmla="*/ 38100 w 644012"/>
                <a:gd name="connsiteY3" fmla="*/ 161826 h 240407"/>
                <a:gd name="connsiteX4" fmla="*/ 0 w 644012"/>
                <a:gd name="connsiteY4" fmla="*/ 4762 h 240407"/>
                <a:gd name="connsiteX0" fmla="*/ 0 w 644012"/>
                <a:gd name="connsiteY0" fmla="*/ 4762 h 240407"/>
                <a:gd name="connsiteX1" fmla="*/ 644012 w 644012"/>
                <a:gd name="connsiteY1" fmla="*/ 0 h 240407"/>
                <a:gd name="connsiteX2" fmla="*/ 613056 w 644012"/>
                <a:gd name="connsiteY2" fmla="*/ 240407 h 240407"/>
                <a:gd name="connsiteX3" fmla="*/ 38100 w 644012"/>
                <a:gd name="connsiteY3" fmla="*/ 197545 h 240407"/>
                <a:gd name="connsiteX4" fmla="*/ 0 w 644012"/>
                <a:gd name="connsiteY4" fmla="*/ 4762 h 240407"/>
                <a:gd name="connsiteX0" fmla="*/ 0 w 644012"/>
                <a:gd name="connsiteY0" fmla="*/ 4762 h 197545"/>
                <a:gd name="connsiteX1" fmla="*/ 644012 w 644012"/>
                <a:gd name="connsiteY1" fmla="*/ 0 h 197545"/>
                <a:gd name="connsiteX2" fmla="*/ 591625 w 644012"/>
                <a:gd name="connsiteY2" fmla="*/ 166589 h 197545"/>
                <a:gd name="connsiteX3" fmla="*/ 38100 w 644012"/>
                <a:gd name="connsiteY3" fmla="*/ 197545 h 197545"/>
                <a:gd name="connsiteX4" fmla="*/ 0 w 644012"/>
                <a:gd name="connsiteY4" fmla="*/ 4762 h 197545"/>
                <a:gd name="connsiteX0" fmla="*/ 0 w 644012"/>
                <a:gd name="connsiteY0" fmla="*/ 4762 h 197545"/>
                <a:gd name="connsiteX1" fmla="*/ 644012 w 644012"/>
                <a:gd name="connsiteY1" fmla="*/ 0 h 197545"/>
                <a:gd name="connsiteX2" fmla="*/ 641631 w 644012"/>
                <a:gd name="connsiteY2" fmla="*/ 195164 h 197545"/>
                <a:gd name="connsiteX3" fmla="*/ 38100 w 644012"/>
                <a:gd name="connsiteY3" fmla="*/ 197545 h 197545"/>
                <a:gd name="connsiteX4" fmla="*/ 0 w 644012"/>
                <a:gd name="connsiteY4" fmla="*/ 4762 h 19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012" h="197545">
                  <a:moveTo>
                    <a:pt x="0" y="4762"/>
                  </a:moveTo>
                  <a:lnTo>
                    <a:pt x="644012" y="0"/>
                  </a:lnTo>
                  <a:cubicBezTo>
                    <a:pt x="643218" y="65055"/>
                    <a:pt x="642425" y="130109"/>
                    <a:pt x="641631" y="195164"/>
                  </a:cubicBezTo>
                  <a:lnTo>
                    <a:pt x="38100" y="197545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55" y="3216613"/>
            <a:ext cx="999004" cy="3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33" y="3219924"/>
            <a:ext cx="872938" cy="33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3714" y="944397"/>
            <a:ext cx="8156575" cy="3046169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cs-CZ" sz="1600" b="1" dirty="0" smtClean="0"/>
              <a:t>Posouzení páteřní trasy Praha – Ústí nad Labem – </a:t>
            </a:r>
            <a:r>
              <a:rPr lang="cs-CZ" sz="1600" b="1" dirty="0" err="1" smtClean="0"/>
              <a:t>Dresden</a:t>
            </a:r>
            <a:endParaRPr lang="cs-CZ" sz="1600" b="1" dirty="0" smtClean="0"/>
          </a:p>
          <a:p>
            <a:pPr>
              <a:spcBef>
                <a:spcPts val="800"/>
              </a:spcBef>
            </a:pPr>
            <a:r>
              <a:rPr lang="cs-CZ" sz="1600" dirty="0" smtClean="0"/>
              <a:t>návrh technického a provozního řešení</a:t>
            </a:r>
          </a:p>
          <a:p>
            <a:pPr>
              <a:spcBef>
                <a:spcPts val="800"/>
              </a:spcBef>
            </a:pPr>
            <a:r>
              <a:rPr lang="cs-CZ" sz="1600" dirty="0" smtClean="0"/>
              <a:t>přepravní prognóza</a:t>
            </a:r>
          </a:p>
          <a:p>
            <a:pPr>
              <a:spcBef>
                <a:spcPts val="800"/>
              </a:spcBef>
            </a:pPr>
            <a:r>
              <a:rPr lang="cs-CZ" sz="1600" dirty="0" smtClean="0"/>
              <a:t>porovnání varianty dle ZÚR ÚK a přímého napojení Ústí nad Labem</a:t>
            </a:r>
          </a:p>
          <a:p>
            <a:pPr>
              <a:spcBef>
                <a:spcPts val="800"/>
              </a:spcBef>
            </a:pPr>
            <a:r>
              <a:rPr lang="cs-CZ" sz="1600" dirty="0"/>
              <a:t>ekonomické posouzení variant metodou CBA</a:t>
            </a:r>
          </a:p>
          <a:p>
            <a:pPr>
              <a:spcBef>
                <a:spcPts val="800"/>
              </a:spcBef>
            </a:pPr>
            <a:endParaRPr lang="cs-CZ" sz="16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600" b="1" dirty="0" smtClean="0"/>
              <a:t>Očekávané přepravní proudy potvrzeny dopravním modelem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600" b="1" dirty="0" smtClean="0"/>
              <a:t>Navržené řešení je ekonomicky efektivní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600" b="1" dirty="0" smtClean="0"/>
              <a:t>Ekonomicky výhodnější přímé obsloužení Ústí nad Labem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600" b="1" dirty="0" smtClean="0"/>
              <a:t>Doporučení dalších úprav navazující železniční sítě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studie </a:t>
            </a:r>
            <a:r>
              <a:rPr lang="cs-CZ" dirty="0" smtClean="0"/>
              <a:t>proveditelnosti</a:t>
            </a:r>
            <a:br>
              <a:rPr lang="cs-CZ" dirty="0" smtClean="0"/>
            </a:br>
            <a:r>
              <a:rPr lang="cs-CZ" sz="2000" dirty="0" smtClean="0"/>
              <a:t>I. etapa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2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studie proveditelnosti</a:t>
            </a:r>
            <a:br>
              <a:rPr lang="cs-CZ" dirty="0" smtClean="0"/>
            </a:br>
            <a:r>
              <a:rPr lang="cs-CZ" sz="2000" dirty="0" smtClean="0">
                <a:solidFill>
                  <a:srgbClr val="FF5200"/>
                </a:solidFill>
              </a:rPr>
              <a:t>I. </a:t>
            </a:r>
            <a:r>
              <a:rPr lang="cs-CZ" sz="2000" dirty="0">
                <a:solidFill>
                  <a:srgbClr val="FF5200"/>
                </a:solidFill>
              </a:rPr>
              <a:t>etapa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914399"/>
            <a:ext cx="7560000" cy="376311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657850" y="3375153"/>
            <a:ext cx="2990850" cy="11079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  <a:p>
            <a:pPr algn="ctr"/>
            <a:r>
              <a:rPr lang="cs-CZ" b="1" dirty="0" smtClean="0"/>
              <a:t>Hodnocený rozsah infrastruktury</a:t>
            </a:r>
          </a:p>
          <a:p>
            <a:endParaRPr lang="cs-CZ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1148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3714" y="944397"/>
            <a:ext cx="8156575" cy="3046169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cs-CZ" sz="1500" b="1" dirty="0" smtClean="0"/>
              <a:t>Podrobné posouzení dílčích úprav páteřní trasy Praha – Ústí nad Labem – </a:t>
            </a:r>
            <a:r>
              <a:rPr lang="cs-CZ" sz="1500" b="1" dirty="0" err="1" smtClean="0"/>
              <a:t>Dresden</a:t>
            </a:r>
            <a:r>
              <a:rPr lang="cs-CZ" sz="1500" b="1" dirty="0"/>
              <a:t> </a:t>
            </a:r>
            <a:r>
              <a:rPr lang="cs-CZ" sz="1500" b="1" dirty="0" smtClean="0"/>
              <a:t>+ odbočné trasy směr Louny a Most + propojení pro zlepšení obslužnosti Středočeského kraje</a:t>
            </a:r>
          </a:p>
          <a:p>
            <a:pPr>
              <a:spcBef>
                <a:spcPts val="800"/>
              </a:spcBef>
            </a:pPr>
            <a:r>
              <a:rPr lang="cs-CZ" sz="1500" dirty="0" smtClean="0"/>
              <a:t>optimalizace technického a provozního řešení</a:t>
            </a:r>
          </a:p>
          <a:p>
            <a:pPr>
              <a:spcBef>
                <a:spcPts val="800"/>
              </a:spcBef>
            </a:pPr>
            <a:r>
              <a:rPr lang="cs-CZ" sz="1500" dirty="0" smtClean="0"/>
              <a:t>podrobná přepravní prognóza včetně regionálních napojení</a:t>
            </a:r>
          </a:p>
          <a:p>
            <a:pPr>
              <a:spcBef>
                <a:spcPts val="800"/>
              </a:spcBef>
            </a:pPr>
            <a:r>
              <a:rPr lang="cs-CZ" sz="1500" dirty="0"/>
              <a:t>p</a:t>
            </a:r>
            <a:r>
              <a:rPr lang="cs-CZ" sz="1500" dirty="0" smtClean="0"/>
              <a:t>osouzení scénářů etapizace a doporučení vhodného postupu</a:t>
            </a:r>
          </a:p>
          <a:p>
            <a:pPr>
              <a:spcBef>
                <a:spcPts val="800"/>
              </a:spcBef>
            </a:pPr>
            <a:r>
              <a:rPr lang="cs-CZ" sz="1500" dirty="0"/>
              <a:t>ekonomické posouzení variant </a:t>
            </a:r>
            <a:r>
              <a:rPr lang="cs-CZ" sz="1500" dirty="0" smtClean="0"/>
              <a:t>cílového stavu metodou CBA </a:t>
            </a:r>
            <a:endParaRPr lang="cs-CZ" sz="1500" dirty="0"/>
          </a:p>
          <a:p>
            <a:pPr>
              <a:spcBef>
                <a:spcPts val="800"/>
              </a:spcBef>
            </a:pPr>
            <a:endParaRPr lang="cs-CZ" sz="15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500" b="1" dirty="0" smtClean="0"/>
              <a:t>Posouzeny desítky modifikací provozní koncepce a technického řešení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500" b="1" dirty="0" smtClean="0"/>
              <a:t>Zpracovány scénáře etapizace – dílčí </a:t>
            </a:r>
            <a:r>
              <a:rPr lang="cs-CZ" sz="1500" b="1" dirty="0" err="1" smtClean="0"/>
              <a:t>technicko-ekonomická</a:t>
            </a:r>
            <a:r>
              <a:rPr lang="cs-CZ" sz="1500" b="1" dirty="0" smtClean="0"/>
              <a:t> omezení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500" b="1" u="sng" dirty="0" smtClean="0"/>
              <a:t>Dokončeno</a:t>
            </a:r>
            <a:r>
              <a:rPr lang="cs-CZ" sz="1500" b="1" dirty="0" smtClean="0"/>
              <a:t> zpracování </a:t>
            </a:r>
            <a:r>
              <a:rPr lang="cs-CZ" sz="1500" b="1" dirty="0"/>
              <a:t>rozšířené přepravní prognózy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cs-CZ" sz="1500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studie </a:t>
            </a:r>
            <a:r>
              <a:rPr lang="cs-CZ" dirty="0" smtClean="0"/>
              <a:t>proveditelnosti</a:t>
            </a:r>
            <a:br>
              <a:rPr lang="cs-CZ" dirty="0" smtClean="0"/>
            </a:br>
            <a:r>
              <a:rPr lang="cs-CZ" sz="2000" dirty="0" smtClean="0"/>
              <a:t>II. etapa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Nové železniční spojení Drážďany – </a:t>
            </a:r>
            <a:r>
              <a:rPr lang="cs-CZ" dirty="0" smtClean="0"/>
              <a:t>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0DFF0E-4DB8-41B7-B56E-ED52B3911F74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4E4B4A-762D-4788-A02B-B0D098C24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611C99E-EE2E-4410-82A3-3F67F1368F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828</Words>
  <Application>Microsoft Office PowerPoint</Application>
  <PresentationFormat>Předvádění na obrazovce (16:9)</PresentationFormat>
  <Paragraphs>171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Office Theme</vt:lpstr>
      <vt:lpstr>Nové železniční spojení Drážďany – Praha</vt:lpstr>
      <vt:lpstr>Nové železniční spojení Drážďany – Praha</vt:lpstr>
      <vt:lpstr>Popis projektu Cíle projektu</vt:lpstr>
      <vt:lpstr>Popis projektu Klíčové ukazatele</vt:lpstr>
      <vt:lpstr>Popis projektu Východiska</vt:lpstr>
      <vt:lpstr>Stav studie proveditelnosti</vt:lpstr>
      <vt:lpstr>Stav studie proveditelnosti I. etapa</vt:lpstr>
      <vt:lpstr>Stav studie proveditelnosti I. etapa</vt:lpstr>
      <vt:lpstr>Stav studie proveditelnosti II. etapa</vt:lpstr>
      <vt:lpstr>Stav studie proveditelnosti II. etapa – rozsah infrastruktury</vt:lpstr>
      <vt:lpstr>Stav studie proveditelnosti II. etapa – časové dostupnosti</vt:lpstr>
      <vt:lpstr>Stav studie proveditelnosti II. etapa – přepravní prognóza</vt:lpstr>
      <vt:lpstr>Přeshraniční úsek – společně s DB Netz AG</vt:lpstr>
      <vt:lpstr>Další postup</vt:lpstr>
      <vt:lpstr>Další postup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Kolář Petr, Ing.</dc:creator>
  <cp:lastModifiedBy>Petr Provazník</cp:lastModifiedBy>
  <cp:revision>92</cp:revision>
  <dcterms:created xsi:type="dcterms:W3CDTF">2018-05-24T14:44:43Z</dcterms:created>
  <dcterms:modified xsi:type="dcterms:W3CDTF">2019-11-27T12:29:25Z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